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27" r:id="rId1"/>
  </p:sldMasterIdLst>
  <p:notesMasterIdLst>
    <p:notesMasterId r:id="rId103"/>
  </p:notesMasterIdLst>
  <p:sldIdLst>
    <p:sldId id="278" r:id="rId2"/>
    <p:sldId id="393" r:id="rId3"/>
    <p:sldId id="275" r:id="rId4"/>
    <p:sldId id="292" r:id="rId5"/>
    <p:sldId id="397" r:id="rId6"/>
    <p:sldId id="301" r:id="rId7"/>
    <p:sldId id="293" r:id="rId8"/>
    <p:sldId id="407" r:id="rId9"/>
    <p:sldId id="400" r:id="rId10"/>
    <p:sldId id="294" r:id="rId11"/>
    <p:sldId id="295" r:id="rId12"/>
    <p:sldId id="303" r:id="rId13"/>
    <p:sldId id="297" r:id="rId14"/>
    <p:sldId id="304" r:id="rId15"/>
    <p:sldId id="417" r:id="rId16"/>
    <p:sldId id="305" r:id="rId17"/>
    <p:sldId id="306" r:id="rId18"/>
    <p:sldId id="307" r:id="rId19"/>
    <p:sldId id="308" r:id="rId20"/>
    <p:sldId id="309" r:id="rId21"/>
    <p:sldId id="310" r:id="rId22"/>
    <p:sldId id="296" r:id="rId23"/>
    <p:sldId id="266" r:id="rId24"/>
    <p:sldId id="311" r:id="rId25"/>
    <p:sldId id="413" r:id="rId26"/>
    <p:sldId id="279" r:id="rId27"/>
    <p:sldId id="333" r:id="rId28"/>
    <p:sldId id="312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20" r:id="rId38"/>
    <p:sldId id="330" r:id="rId39"/>
    <p:sldId id="287" r:id="rId40"/>
    <p:sldId id="362" r:id="rId41"/>
    <p:sldId id="366" r:id="rId42"/>
    <p:sldId id="299" r:id="rId43"/>
    <p:sldId id="286" r:id="rId44"/>
    <p:sldId id="335" r:id="rId45"/>
    <p:sldId id="408" r:id="rId46"/>
    <p:sldId id="401" r:id="rId47"/>
    <p:sldId id="337" r:id="rId48"/>
    <p:sldId id="338" r:id="rId49"/>
    <p:sldId id="344" r:id="rId50"/>
    <p:sldId id="345" r:id="rId51"/>
    <p:sldId id="346" r:id="rId52"/>
    <p:sldId id="409" r:id="rId53"/>
    <p:sldId id="402" r:id="rId54"/>
    <p:sldId id="403" r:id="rId55"/>
    <p:sldId id="404" r:id="rId56"/>
    <p:sldId id="405" r:id="rId57"/>
    <p:sldId id="347" r:id="rId58"/>
    <p:sldId id="355" r:id="rId59"/>
    <p:sldId id="406" r:id="rId60"/>
    <p:sldId id="411" r:id="rId61"/>
    <p:sldId id="356" r:id="rId62"/>
    <p:sldId id="358" r:id="rId63"/>
    <p:sldId id="359" r:id="rId64"/>
    <p:sldId id="398" r:id="rId65"/>
    <p:sldId id="391" r:id="rId66"/>
    <p:sldId id="421" r:id="rId67"/>
    <p:sldId id="419" r:id="rId68"/>
    <p:sldId id="420" r:id="rId69"/>
    <p:sldId id="422" r:id="rId70"/>
    <p:sldId id="399" r:id="rId71"/>
    <p:sldId id="289" r:id="rId72"/>
    <p:sldId id="365" r:id="rId73"/>
    <p:sldId id="291" r:id="rId74"/>
    <p:sldId id="372" r:id="rId75"/>
    <p:sldId id="373" r:id="rId76"/>
    <p:sldId id="374" r:id="rId77"/>
    <p:sldId id="375" r:id="rId78"/>
    <p:sldId id="376" r:id="rId79"/>
    <p:sldId id="414" r:id="rId80"/>
    <p:sldId id="415" r:id="rId81"/>
    <p:sldId id="416" r:id="rId82"/>
    <p:sldId id="377" r:id="rId83"/>
    <p:sldId id="331" r:id="rId84"/>
    <p:sldId id="412" r:id="rId85"/>
    <p:sldId id="270" r:id="rId86"/>
    <p:sldId id="302" r:id="rId87"/>
    <p:sldId id="273" r:id="rId88"/>
    <p:sldId id="274" r:id="rId89"/>
    <p:sldId id="418" r:id="rId90"/>
    <p:sldId id="433" r:id="rId91"/>
    <p:sldId id="434" r:id="rId92"/>
    <p:sldId id="432" r:id="rId93"/>
    <p:sldId id="430" r:id="rId94"/>
    <p:sldId id="431" r:id="rId95"/>
    <p:sldId id="428" r:id="rId96"/>
    <p:sldId id="429" r:id="rId97"/>
    <p:sldId id="423" r:id="rId98"/>
    <p:sldId id="424" r:id="rId99"/>
    <p:sldId id="425" r:id="rId100"/>
    <p:sldId id="426" r:id="rId101"/>
    <p:sldId id="427" r:id="rId10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anose="020B0604020202020204" pitchFamily="34" charset="0"/>
        <a:ea typeface="新細明體" panose="02020500000000000000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66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1A00D4-1885-4751-B90D-287E9F4A847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DE4C71-CCE4-4178-A900-FBA8A245124E}">
      <dgm:prSet custT="1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kumimoji="0"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 and Motivation</a:t>
          </a:r>
          <a:endParaRPr kumimoji="0" lang="en-US" altLang="zh-TW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AF18EFA-3CDE-4755-B56F-6FEC67603DB4}" type="parTrans" cxnId="{A7735733-EC64-47F9-9650-C2F40459E6E0}">
      <dgm:prSet/>
      <dgm:spPr/>
      <dgm:t>
        <a:bodyPr/>
        <a:lstStyle/>
        <a:p>
          <a:endParaRPr lang="en-US" sz="3600"/>
        </a:p>
      </dgm:t>
    </dgm:pt>
    <dgm:pt modelId="{B6470ACD-500D-41A1-B610-8060435D59E7}" type="sibTrans" cxnId="{A7735733-EC64-47F9-9650-C2F40459E6E0}">
      <dgm:prSet/>
      <dgm:spPr/>
      <dgm:t>
        <a:bodyPr/>
        <a:lstStyle/>
        <a:p>
          <a:endParaRPr lang="en-US" sz="3600"/>
        </a:p>
      </dgm:t>
    </dgm:pt>
    <dgm:pt modelId="{BA1B5F8F-B24F-47CE-B827-7ACA716FDFEE}">
      <dgm:prSet custT="1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kumimoji="0"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Existing Works</a:t>
          </a:r>
          <a:endParaRPr kumimoji="0" lang="en-US" altLang="zh-TW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28EB82-4229-4039-89BC-1D048E566E0A}" type="parTrans" cxnId="{475102A9-C84A-40BB-8A7C-9C786F4C7A96}">
      <dgm:prSet/>
      <dgm:spPr/>
      <dgm:t>
        <a:bodyPr/>
        <a:lstStyle/>
        <a:p>
          <a:endParaRPr lang="en-US" sz="3600"/>
        </a:p>
      </dgm:t>
    </dgm:pt>
    <dgm:pt modelId="{E8021597-EACE-4CC9-8706-0A4B67AB5833}" type="sibTrans" cxnId="{475102A9-C84A-40BB-8A7C-9C786F4C7A96}">
      <dgm:prSet/>
      <dgm:spPr/>
      <dgm:t>
        <a:bodyPr/>
        <a:lstStyle/>
        <a:p>
          <a:endParaRPr lang="en-US" sz="3600"/>
        </a:p>
      </dgm:t>
    </dgm:pt>
    <dgm:pt modelId="{DFFEA9D6-8BDD-4141-9C95-1B74FDE45BB7}">
      <dgm:prSet custT="1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kumimoji="0" lang="en-US" altLang="zh-TW" sz="2000" smtClean="0">
              <a:latin typeface="Times New Roman" panose="02020603050405020304" pitchFamily="18" charset="0"/>
              <a:cs typeface="Times New Roman" panose="02020603050405020304" pitchFamily="18" charset="0"/>
            </a:rPr>
            <a:t>Problem Specification</a:t>
          </a:r>
          <a:endParaRPr kumimoji="0" lang="en-US" altLang="zh-TW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CA5090-D25A-45AF-9307-93A528D0D38E}" type="parTrans" cxnId="{CE16CF79-24A6-4B32-AA67-285E8BA693F8}">
      <dgm:prSet/>
      <dgm:spPr/>
      <dgm:t>
        <a:bodyPr/>
        <a:lstStyle/>
        <a:p>
          <a:endParaRPr lang="en-US" sz="3600"/>
        </a:p>
      </dgm:t>
    </dgm:pt>
    <dgm:pt modelId="{A0DBD128-C27F-4A96-B449-D4E63CE89870}" type="sibTrans" cxnId="{CE16CF79-24A6-4B32-AA67-285E8BA693F8}">
      <dgm:prSet/>
      <dgm:spPr/>
      <dgm:t>
        <a:bodyPr/>
        <a:lstStyle/>
        <a:p>
          <a:endParaRPr lang="en-US" sz="3600"/>
        </a:p>
      </dgm:t>
    </dgm:pt>
    <dgm:pt modelId="{A70C8467-2744-4C84-AB67-55267159B06F}">
      <dgm:prSet custT="1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kumimoji="0" lang="en-US" altLang="zh-TW" sz="200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Solution</a:t>
          </a:r>
          <a:endParaRPr kumimoji="0" lang="en-US" altLang="zh-TW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A0D6C2E-3F9E-4AFF-9212-D5325164EB51}" type="parTrans" cxnId="{974C5C9D-333F-464D-8F53-F0E164D66156}">
      <dgm:prSet/>
      <dgm:spPr/>
      <dgm:t>
        <a:bodyPr/>
        <a:lstStyle/>
        <a:p>
          <a:endParaRPr lang="en-US" sz="3600"/>
        </a:p>
      </dgm:t>
    </dgm:pt>
    <dgm:pt modelId="{C631CDAF-BC9A-42B7-AB70-B76A0492C949}" type="sibTrans" cxnId="{974C5C9D-333F-464D-8F53-F0E164D66156}">
      <dgm:prSet/>
      <dgm:spPr/>
      <dgm:t>
        <a:bodyPr/>
        <a:lstStyle/>
        <a:p>
          <a:endParaRPr lang="en-US" sz="3600"/>
        </a:p>
      </dgm:t>
    </dgm:pt>
    <dgm:pt modelId="{4E8DD078-3FFA-4468-BA4A-632EF4C2EAAE}">
      <dgm:prSet custT="1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kumimoji="0" lang="en-US" altLang="zh-TW" sz="2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Experimental Evaluation</a:t>
          </a:r>
        </a:p>
      </dgm:t>
    </dgm:pt>
    <dgm:pt modelId="{CBC70724-FED1-41F2-9AAC-31AC26FB5B0D}" type="parTrans" cxnId="{5DF27EAE-DE9A-43C9-90D1-0C7A2206F700}">
      <dgm:prSet/>
      <dgm:spPr/>
      <dgm:t>
        <a:bodyPr/>
        <a:lstStyle/>
        <a:p>
          <a:endParaRPr lang="en-US" sz="3600"/>
        </a:p>
      </dgm:t>
    </dgm:pt>
    <dgm:pt modelId="{B3E8D579-F6DF-4B19-AF8F-CB8186BE7050}" type="sibTrans" cxnId="{5DF27EAE-DE9A-43C9-90D1-0C7A2206F700}">
      <dgm:prSet/>
      <dgm:spPr/>
      <dgm:t>
        <a:bodyPr/>
        <a:lstStyle/>
        <a:p>
          <a:endParaRPr lang="en-US" sz="3600"/>
        </a:p>
      </dgm:t>
    </dgm:pt>
    <dgm:pt modelId="{439386ED-60BE-4D72-B789-472532CF3D04}">
      <dgm:prSet custT="1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kumimoji="0" lang="en-US" altLang="zh-TW" sz="200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 and Future Work</a:t>
          </a:r>
          <a:endParaRPr kumimoji="0" lang="en-US" altLang="zh-TW" sz="20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EFCE81-060D-4584-BA53-37D1D43514C9}" type="parTrans" cxnId="{25FBC7DB-7FBF-4684-8BBD-1B04FF3D8F3D}">
      <dgm:prSet/>
      <dgm:spPr/>
      <dgm:t>
        <a:bodyPr/>
        <a:lstStyle/>
        <a:p>
          <a:endParaRPr lang="en-US" sz="3600"/>
        </a:p>
      </dgm:t>
    </dgm:pt>
    <dgm:pt modelId="{7E5914AA-E163-4AE6-9F6F-E81781DDDCB7}" type="sibTrans" cxnId="{25FBC7DB-7FBF-4684-8BBD-1B04FF3D8F3D}">
      <dgm:prSet/>
      <dgm:spPr/>
      <dgm:t>
        <a:bodyPr/>
        <a:lstStyle/>
        <a:p>
          <a:endParaRPr lang="en-US" sz="3600"/>
        </a:p>
      </dgm:t>
    </dgm:pt>
    <dgm:pt modelId="{A90BC6A6-EB55-49EF-A12B-4AFA3E3D6932}">
      <dgm:prSet custT="1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kumimoji="0" lang="en-US" altLang="zh-TW" sz="2000" smtClean="0">
              <a:latin typeface="Times New Roman" panose="02020603050405020304" pitchFamily="18" charset="0"/>
              <a:cs typeface="Times New Roman" panose="02020603050405020304" pitchFamily="18" charset="0"/>
            </a:rPr>
            <a:t>Q &amp; A</a:t>
          </a:r>
          <a:endParaRPr lang="en-US" sz="2000"/>
        </a:p>
      </dgm:t>
    </dgm:pt>
    <dgm:pt modelId="{2E8BD7BC-269D-4292-8FCF-2598EA33990C}" type="parTrans" cxnId="{8FC15723-4B23-4E3A-8031-53AB8439CB4A}">
      <dgm:prSet/>
      <dgm:spPr/>
      <dgm:t>
        <a:bodyPr/>
        <a:lstStyle/>
        <a:p>
          <a:endParaRPr lang="en-US" sz="3600"/>
        </a:p>
      </dgm:t>
    </dgm:pt>
    <dgm:pt modelId="{50CE0184-A3BB-49CD-B2B6-25AE6D2B63D7}" type="sibTrans" cxnId="{8FC15723-4B23-4E3A-8031-53AB8439CB4A}">
      <dgm:prSet/>
      <dgm:spPr/>
      <dgm:t>
        <a:bodyPr/>
        <a:lstStyle/>
        <a:p>
          <a:endParaRPr lang="en-US" sz="3600"/>
        </a:p>
      </dgm:t>
    </dgm:pt>
    <dgm:pt modelId="{4209BCF4-9B08-4333-AFDB-0A98900EE458}" type="pres">
      <dgm:prSet presAssocID="{5F1A00D4-1885-4751-B90D-287E9F4A847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1055A1-34A5-47D7-85EB-86B161682367}" type="pres">
      <dgm:prSet presAssocID="{2BDE4C71-CCE4-4178-A900-FBA8A245124E}" presName="parentLin" presStyleCnt="0"/>
      <dgm:spPr/>
    </dgm:pt>
    <dgm:pt modelId="{EFC7CFFF-7716-471A-83CE-3DBAFBB8A72A}" type="pres">
      <dgm:prSet presAssocID="{2BDE4C71-CCE4-4178-A900-FBA8A245124E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58A6032F-23AB-40A4-BFA3-D0028CB27191}" type="pres">
      <dgm:prSet presAssocID="{2BDE4C71-CCE4-4178-A900-FBA8A245124E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B7B0D5-CEE5-4123-B2D6-F33B2A5903AA}" type="pres">
      <dgm:prSet presAssocID="{2BDE4C71-CCE4-4178-A900-FBA8A245124E}" presName="negativeSpace" presStyleCnt="0"/>
      <dgm:spPr/>
    </dgm:pt>
    <dgm:pt modelId="{AAEFE119-4862-4988-BB21-DE75A24B5FB8}" type="pres">
      <dgm:prSet presAssocID="{2BDE4C71-CCE4-4178-A900-FBA8A245124E}" presName="childText" presStyleLbl="conFgAcc1" presStyleIdx="0" presStyleCnt="7" custLinFactNeighborX="-1250">
        <dgm:presLayoutVars>
          <dgm:bulletEnabled val="1"/>
        </dgm:presLayoutVars>
      </dgm:prSet>
      <dgm:spPr/>
    </dgm:pt>
    <dgm:pt modelId="{B379A1C5-B01D-471A-9192-6E7B7DA42A85}" type="pres">
      <dgm:prSet presAssocID="{B6470ACD-500D-41A1-B610-8060435D59E7}" presName="spaceBetweenRectangles" presStyleCnt="0"/>
      <dgm:spPr/>
    </dgm:pt>
    <dgm:pt modelId="{CC4F53F4-C038-4385-B973-35E311045FE6}" type="pres">
      <dgm:prSet presAssocID="{BA1B5F8F-B24F-47CE-B827-7ACA716FDFEE}" presName="parentLin" presStyleCnt="0"/>
      <dgm:spPr/>
    </dgm:pt>
    <dgm:pt modelId="{8DC2F4CB-4E4E-4453-BF3C-969C7C59F6A8}" type="pres">
      <dgm:prSet presAssocID="{BA1B5F8F-B24F-47CE-B827-7ACA716FDFEE}" presName="parentLeftMargin" presStyleLbl="node1" presStyleIdx="0" presStyleCnt="7"/>
      <dgm:spPr/>
      <dgm:t>
        <a:bodyPr/>
        <a:lstStyle/>
        <a:p>
          <a:endParaRPr lang="en-US"/>
        </a:p>
      </dgm:t>
    </dgm:pt>
    <dgm:pt modelId="{D1659B9C-FEB8-4CE0-9940-C8341802E5C1}" type="pres">
      <dgm:prSet presAssocID="{BA1B5F8F-B24F-47CE-B827-7ACA716FDFEE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988FB8-36CC-42DF-8FE4-0B5492364C31}" type="pres">
      <dgm:prSet presAssocID="{BA1B5F8F-B24F-47CE-B827-7ACA716FDFEE}" presName="negativeSpace" presStyleCnt="0"/>
      <dgm:spPr/>
    </dgm:pt>
    <dgm:pt modelId="{1E69BCE5-5710-4FEE-9865-8FFD4AB0EC3A}" type="pres">
      <dgm:prSet presAssocID="{BA1B5F8F-B24F-47CE-B827-7ACA716FDFEE}" presName="childText" presStyleLbl="conFgAcc1" presStyleIdx="1" presStyleCnt="7">
        <dgm:presLayoutVars>
          <dgm:bulletEnabled val="1"/>
        </dgm:presLayoutVars>
      </dgm:prSet>
      <dgm:spPr/>
    </dgm:pt>
    <dgm:pt modelId="{2FCCD3B8-6DA1-4A66-8642-1F7EF3A163F5}" type="pres">
      <dgm:prSet presAssocID="{E8021597-EACE-4CC9-8706-0A4B67AB5833}" presName="spaceBetweenRectangles" presStyleCnt="0"/>
      <dgm:spPr/>
    </dgm:pt>
    <dgm:pt modelId="{7ACCB8D1-4D34-42F0-B590-15C63522C96C}" type="pres">
      <dgm:prSet presAssocID="{DFFEA9D6-8BDD-4141-9C95-1B74FDE45BB7}" presName="parentLin" presStyleCnt="0"/>
      <dgm:spPr/>
    </dgm:pt>
    <dgm:pt modelId="{6149735B-A84D-4FCF-A106-AA8CF8DBD61B}" type="pres">
      <dgm:prSet presAssocID="{DFFEA9D6-8BDD-4141-9C95-1B74FDE45BB7}" presName="parentLeftMargin" presStyleLbl="node1" presStyleIdx="1" presStyleCnt="7"/>
      <dgm:spPr/>
      <dgm:t>
        <a:bodyPr/>
        <a:lstStyle/>
        <a:p>
          <a:endParaRPr lang="en-US"/>
        </a:p>
      </dgm:t>
    </dgm:pt>
    <dgm:pt modelId="{50023666-18C7-44D9-81F2-60E27C630817}" type="pres">
      <dgm:prSet presAssocID="{DFFEA9D6-8BDD-4141-9C95-1B74FDE45BB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6558E7-D403-4B82-83CA-70D2FE5A6A1C}" type="pres">
      <dgm:prSet presAssocID="{DFFEA9D6-8BDD-4141-9C95-1B74FDE45BB7}" presName="negativeSpace" presStyleCnt="0"/>
      <dgm:spPr/>
    </dgm:pt>
    <dgm:pt modelId="{74B8ED3D-5A15-4A6F-B230-FDF909F63CBB}" type="pres">
      <dgm:prSet presAssocID="{DFFEA9D6-8BDD-4141-9C95-1B74FDE45BB7}" presName="childText" presStyleLbl="conFgAcc1" presStyleIdx="2" presStyleCnt="7">
        <dgm:presLayoutVars>
          <dgm:bulletEnabled val="1"/>
        </dgm:presLayoutVars>
      </dgm:prSet>
      <dgm:spPr/>
    </dgm:pt>
    <dgm:pt modelId="{DD8A1827-AA9C-4027-A6DB-843A71EE0C22}" type="pres">
      <dgm:prSet presAssocID="{A0DBD128-C27F-4A96-B449-D4E63CE89870}" presName="spaceBetweenRectangles" presStyleCnt="0"/>
      <dgm:spPr/>
    </dgm:pt>
    <dgm:pt modelId="{A68434C2-4194-4CB3-9CC9-ECBAC02B789F}" type="pres">
      <dgm:prSet presAssocID="{A70C8467-2744-4C84-AB67-55267159B06F}" presName="parentLin" presStyleCnt="0"/>
      <dgm:spPr/>
    </dgm:pt>
    <dgm:pt modelId="{C7816816-C73A-47F0-B3E6-E7E04E15F13F}" type="pres">
      <dgm:prSet presAssocID="{A70C8467-2744-4C84-AB67-55267159B06F}" presName="parentLeftMargin" presStyleLbl="node1" presStyleIdx="2" presStyleCnt="7"/>
      <dgm:spPr/>
      <dgm:t>
        <a:bodyPr/>
        <a:lstStyle/>
        <a:p>
          <a:endParaRPr lang="en-US"/>
        </a:p>
      </dgm:t>
    </dgm:pt>
    <dgm:pt modelId="{E90F4384-C6CC-47D6-9902-F3DA04B8BA65}" type="pres">
      <dgm:prSet presAssocID="{A70C8467-2744-4C84-AB67-55267159B06F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DE337B-2F90-4CCC-A58D-47D82824BC1B}" type="pres">
      <dgm:prSet presAssocID="{A70C8467-2744-4C84-AB67-55267159B06F}" presName="negativeSpace" presStyleCnt="0"/>
      <dgm:spPr/>
    </dgm:pt>
    <dgm:pt modelId="{2171779F-2C93-4415-8C96-0D9B4E250939}" type="pres">
      <dgm:prSet presAssocID="{A70C8467-2744-4C84-AB67-55267159B06F}" presName="childText" presStyleLbl="conFgAcc1" presStyleIdx="3" presStyleCnt="7">
        <dgm:presLayoutVars>
          <dgm:bulletEnabled val="1"/>
        </dgm:presLayoutVars>
      </dgm:prSet>
      <dgm:spPr/>
    </dgm:pt>
    <dgm:pt modelId="{9450E24A-1018-412B-8E30-664CA6ACAD58}" type="pres">
      <dgm:prSet presAssocID="{C631CDAF-BC9A-42B7-AB70-B76A0492C949}" presName="spaceBetweenRectangles" presStyleCnt="0"/>
      <dgm:spPr/>
    </dgm:pt>
    <dgm:pt modelId="{04C43196-A4D0-4324-80DC-D6820934FEE7}" type="pres">
      <dgm:prSet presAssocID="{4E8DD078-3FFA-4468-BA4A-632EF4C2EAAE}" presName="parentLin" presStyleCnt="0"/>
      <dgm:spPr/>
    </dgm:pt>
    <dgm:pt modelId="{D0B26B75-92E8-4ADF-9AB2-E98DC0389EF8}" type="pres">
      <dgm:prSet presAssocID="{4E8DD078-3FFA-4468-BA4A-632EF4C2EAAE}" presName="parentLeftMargin" presStyleLbl="node1" presStyleIdx="3" presStyleCnt="7"/>
      <dgm:spPr/>
      <dgm:t>
        <a:bodyPr/>
        <a:lstStyle/>
        <a:p>
          <a:endParaRPr lang="en-US"/>
        </a:p>
      </dgm:t>
    </dgm:pt>
    <dgm:pt modelId="{7D13BA7A-18AC-47AF-96AB-09F4256B5161}" type="pres">
      <dgm:prSet presAssocID="{4E8DD078-3FFA-4468-BA4A-632EF4C2EAAE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49F97A-0E77-4E7C-92B1-95D8B7B29970}" type="pres">
      <dgm:prSet presAssocID="{4E8DD078-3FFA-4468-BA4A-632EF4C2EAAE}" presName="negativeSpace" presStyleCnt="0"/>
      <dgm:spPr/>
    </dgm:pt>
    <dgm:pt modelId="{D488630A-D25B-40CA-9CD1-843AB2650529}" type="pres">
      <dgm:prSet presAssocID="{4E8DD078-3FFA-4468-BA4A-632EF4C2EAAE}" presName="childText" presStyleLbl="conF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A8A848-376E-4863-B9C9-08B4EDCB76A1}" type="pres">
      <dgm:prSet presAssocID="{B3E8D579-F6DF-4B19-AF8F-CB8186BE7050}" presName="spaceBetweenRectangles" presStyleCnt="0"/>
      <dgm:spPr/>
    </dgm:pt>
    <dgm:pt modelId="{40F0E72F-5755-4178-8088-95B1EFBBA227}" type="pres">
      <dgm:prSet presAssocID="{439386ED-60BE-4D72-B789-472532CF3D04}" presName="parentLin" presStyleCnt="0"/>
      <dgm:spPr/>
    </dgm:pt>
    <dgm:pt modelId="{BF8B7CAD-B387-4393-B7F9-B643B675A86B}" type="pres">
      <dgm:prSet presAssocID="{439386ED-60BE-4D72-B789-472532CF3D04}" presName="parentLeftMargin" presStyleLbl="node1" presStyleIdx="4" presStyleCnt="7"/>
      <dgm:spPr/>
      <dgm:t>
        <a:bodyPr/>
        <a:lstStyle/>
        <a:p>
          <a:endParaRPr lang="en-US"/>
        </a:p>
      </dgm:t>
    </dgm:pt>
    <dgm:pt modelId="{A2D9FD74-7A91-4D86-8AD8-29BD25F5475D}" type="pres">
      <dgm:prSet presAssocID="{439386ED-60BE-4D72-B789-472532CF3D04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E2B3E4-D44D-4B01-9227-03E892921A7D}" type="pres">
      <dgm:prSet presAssocID="{439386ED-60BE-4D72-B789-472532CF3D04}" presName="negativeSpace" presStyleCnt="0"/>
      <dgm:spPr/>
    </dgm:pt>
    <dgm:pt modelId="{57E85BEE-A670-4C9A-B2A4-024B949157F7}" type="pres">
      <dgm:prSet presAssocID="{439386ED-60BE-4D72-B789-472532CF3D04}" presName="childText" presStyleLbl="conFgAcc1" presStyleIdx="5" presStyleCnt="7">
        <dgm:presLayoutVars>
          <dgm:bulletEnabled val="1"/>
        </dgm:presLayoutVars>
      </dgm:prSet>
      <dgm:spPr/>
    </dgm:pt>
    <dgm:pt modelId="{83D4F6C5-F20A-4B25-B5F0-94FF99B30B2D}" type="pres">
      <dgm:prSet presAssocID="{7E5914AA-E163-4AE6-9F6F-E81781DDDCB7}" presName="spaceBetweenRectangles" presStyleCnt="0"/>
      <dgm:spPr/>
    </dgm:pt>
    <dgm:pt modelId="{C5E8544F-B05A-49F8-B6C3-7D46338CAC9D}" type="pres">
      <dgm:prSet presAssocID="{A90BC6A6-EB55-49EF-A12B-4AFA3E3D6932}" presName="parentLin" presStyleCnt="0"/>
      <dgm:spPr/>
    </dgm:pt>
    <dgm:pt modelId="{66800D2A-568D-4706-BE55-87FF69D9E776}" type="pres">
      <dgm:prSet presAssocID="{A90BC6A6-EB55-49EF-A12B-4AFA3E3D6932}" presName="parentLeftMargin" presStyleLbl="node1" presStyleIdx="5" presStyleCnt="7"/>
      <dgm:spPr/>
      <dgm:t>
        <a:bodyPr/>
        <a:lstStyle/>
        <a:p>
          <a:endParaRPr lang="en-US"/>
        </a:p>
      </dgm:t>
    </dgm:pt>
    <dgm:pt modelId="{80474DD2-E9D9-42EA-887E-7E0693E0EAEC}" type="pres">
      <dgm:prSet presAssocID="{A90BC6A6-EB55-49EF-A12B-4AFA3E3D6932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876950-5499-40E3-BF06-7B8CFD78B32F}" type="pres">
      <dgm:prSet presAssocID="{A90BC6A6-EB55-49EF-A12B-4AFA3E3D6932}" presName="negativeSpace" presStyleCnt="0"/>
      <dgm:spPr/>
    </dgm:pt>
    <dgm:pt modelId="{0EDF17FE-301D-4058-BBD5-BC62A5A82057}" type="pres">
      <dgm:prSet presAssocID="{A90BC6A6-EB55-49EF-A12B-4AFA3E3D6932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EF741D5C-97E8-432F-9D85-0A1287A19DD4}" type="presOf" srcId="{A70C8467-2744-4C84-AB67-55267159B06F}" destId="{E90F4384-C6CC-47D6-9902-F3DA04B8BA65}" srcOrd="1" destOrd="0" presId="urn:microsoft.com/office/officeart/2005/8/layout/list1"/>
    <dgm:cxn modelId="{475102A9-C84A-40BB-8A7C-9C786F4C7A96}" srcId="{5F1A00D4-1885-4751-B90D-287E9F4A8477}" destId="{BA1B5F8F-B24F-47CE-B827-7ACA716FDFEE}" srcOrd="1" destOrd="0" parTransId="{6D28EB82-4229-4039-89BC-1D048E566E0A}" sibTransId="{E8021597-EACE-4CC9-8706-0A4B67AB5833}"/>
    <dgm:cxn modelId="{E84562A4-4773-4BCC-8996-73C22E39327A}" type="presOf" srcId="{DFFEA9D6-8BDD-4141-9C95-1B74FDE45BB7}" destId="{50023666-18C7-44D9-81F2-60E27C630817}" srcOrd="1" destOrd="0" presId="urn:microsoft.com/office/officeart/2005/8/layout/list1"/>
    <dgm:cxn modelId="{565472A1-72B5-4D6A-A92D-B605F37BB522}" type="presOf" srcId="{4E8DD078-3FFA-4468-BA4A-632EF4C2EAAE}" destId="{7D13BA7A-18AC-47AF-96AB-09F4256B5161}" srcOrd="1" destOrd="0" presId="urn:microsoft.com/office/officeart/2005/8/layout/list1"/>
    <dgm:cxn modelId="{381D9E20-2463-4CFB-971A-1995E6AE339B}" type="presOf" srcId="{A90BC6A6-EB55-49EF-A12B-4AFA3E3D6932}" destId="{66800D2A-568D-4706-BE55-87FF69D9E776}" srcOrd="0" destOrd="0" presId="urn:microsoft.com/office/officeart/2005/8/layout/list1"/>
    <dgm:cxn modelId="{8FC15723-4B23-4E3A-8031-53AB8439CB4A}" srcId="{5F1A00D4-1885-4751-B90D-287E9F4A8477}" destId="{A90BC6A6-EB55-49EF-A12B-4AFA3E3D6932}" srcOrd="6" destOrd="0" parTransId="{2E8BD7BC-269D-4292-8FCF-2598EA33990C}" sibTransId="{50CE0184-A3BB-49CD-B2B6-25AE6D2B63D7}"/>
    <dgm:cxn modelId="{FCA43A5D-09F6-4746-B4FB-ABD0B2049244}" type="presOf" srcId="{439386ED-60BE-4D72-B789-472532CF3D04}" destId="{A2D9FD74-7A91-4D86-8AD8-29BD25F5475D}" srcOrd="1" destOrd="0" presId="urn:microsoft.com/office/officeart/2005/8/layout/list1"/>
    <dgm:cxn modelId="{CE16CF79-24A6-4B32-AA67-285E8BA693F8}" srcId="{5F1A00D4-1885-4751-B90D-287E9F4A8477}" destId="{DFFEA9D6-8BDD-4141-9C95-1B74FDE45BB7}" srcOrd="2" destOrd="0" parTransId="{2DCA5090-D25A-45AF-9307-93A528D0D38E}" sibTransId="{A0DBD128-C27F-4A96-B449-D4E63CE89870}"/>
    <dgm:cxn modelId="{A3116632-15D3-4245-A4A0-7EB96397DA67}" type="presOf" srcId="{2BDE4C71-CCE4-4178-A900-FBA8A245124E}" destId="{EFC7CFFF-7716-471A-83CE-3DBAFBB8A72A}" srcOrd="0" destOrd="0" presId="urn:microsoft.com/office/officeart/2005/8/layout/list1"/>
    <dgm:cxn modelId="{25FBC7DB-7FBF-4684-8BBD-1B04FF3D8F3D}" srcId="{5F1A00D4-1885-4751-B90D-287E9F4A8477}" destId="{439386ED-60BE-4D72-B789-472532CF3D04}" srcOrd="5" destOrd="0" parTransId="{7EEFCE81-060D-4584-BA53-37D1D43514C9}" sibTransId="{7E5914AA-E163-4AE6-9F6F-E81781DDDCB7}"/>
    <dgm:cxn modelId="{974C5C9D-333F-464D-8F53-F0E164D66156}" srcId="{5F1A00D4-1885-4751-B90D-287E9F4A8477}" destId="{A70C8467-2744-4C84-AB67-55267159B06F}" srcOrd="3" destOrd="0" parTransId="{FA0D6C2E-3F9E-4AFF-9212-D5325164EB51}" sibTransId="{C631CDAF-BC9A-42B7-AB70-B76A0492C949}"/>
    <dgm:cxn modelId="{23F288AA-25BB-4C0C-997D-0C970AD27DA0}" type="presOf" srcId="{BA1B5F8F-B24F-47CE-B827-7ACA716FDFEE}" destId="{8DC2F4CB-4E4E-4453-BF3C-969C7C59F6A8}" srcOrd="0" destOrd="0" presId="urn:microsoft.com/office/officeart/2005/8/layout/list1"/>
    <dgm:cxn modelId="{9A329B85-92CF-48CD-BECF-FC1755732675}" type="presOf" srcId="{A70C8467-2744-4C84-AB67-55267159B06F}" destId="{C7816816-C73A-47F0-B3E6-E7E04E15F13F}" srcOrd="0" destOrd="0" presId="urn:microsoft.com/office/officeart/2005/8/layout/list1"/>
    <dgm:cxn modelId="{A7735733-EC64-47F9-9650-C2F40459E6E0}" srcId="{5F1A00D4-1885-4751-B90D-287E9F4A8477}" destId="{2BDE4C71-CCE4-4178-A900-FBA8A245124E}" srcOrd="0" destOrd="0" parTransId="{EAF18EFA-3CDE-4755-B56F-6FEC67603DB4}" sibTransId="{B6470ACD-500D-41A1-B610-8060435D59E7}"/>
    <dgm:cxn modelId="{D7EF1F9C-F7C2-4820-A488-D045E08DB693}" type="presOf" srcId="{DFFEA9D6-8BDD-4141-9C95-1B74FDE45BB7}" destId="{6149735B-A84D-4FCF-A106-AA8CF8DBD61B}" srcOrd="0" destOrd="0" presId="urn:microsoft.com/office/officeart/2005/8/layout/list1"/>
    <dgm:cxn modelId="{8CDDFCA9-3FD7-4030-B28C-BB6251771EED}" type="presOf" srcId="{2BDE4C71-CCE4-4178-A900-FBA8A245124E}" destId="{58A6032F-23AB-40A4-BFA3-D0028CB27191}" srcOrd="1" destOrd="0" presId="urn:microsoft.com/office/officeart/2005/8/layout/list1"/>
    <dgm:cxn modelId="{B7E99F0C-119A-4BA6-9B7A-C8B79BCEBFE9}" type="presOf" srcId="{5F1A00D4-1885-4751-B90D-287E9F4A8477}" destId="{4209BCF4-9B08-4333-AFDB-0A98900EE458}" srcOrd="0" destOrd="0" presId="urn:microsoft.com/office/officeart/2005/8/layout/list1"/>
    <dgm:cxn modelId="{40D3A033-2347-404B-815B-420B724C78DC}" type="presOf" srcId="{439386ED-60BE-4D72-B789-472532CF3D04}" destId="{BF8B7CAD-B387-4393-B7F9-B643B675A86B}" srcOrd="0" destOrd="0" presId="urn:microsoft.com/office/officeart/2005/8/layout/list1"/>
    <dgm:cxn modelId="{8CFE4427-AE76-443A-B8FC-630943BC399F}" type="presOf" srcId="{BA1B5F8F-B24F-47CE-B827-7ACA716FDFEE}" destId="{D1659B9C-FEB8-4CE0-9940-C8341802E5C1}" srcOrd="1" destOrd="0" presId="urn:microsoft.com/office/officeart/2005/8/layout/list1"/>
    <dgm:cxn modelId="{204627DD-5891-48CE-B174-67E6E9C7AD87}" type="presOf" srcId="{4E8DD078-3FFA-4468-BA4A-632EF4C2EAAE}" destId="{D0B26B75-92E8-4ADF-9AB2-E98DC0389EF8}" srcOrd="0" destOrd="0" presId="urn:microsoft.com/office/officeart/2005/8/layout/list1"/>
    <dgm:cxn modelId="{EFF29D16-B60E-41BC-8321-7FA7CC4E2F06}" type="presOf" srcId="{A90BC6A6-EB55-49EF-A12B-4AFA3E3D6932}" destId="{80474DD2-E9D9-42EA-887E-7E0693E0EAEC}" srcOrd="1" destOrd="0" presId="urn:microsoft.com/office/officeart/2005/8/layout/list1"/>
    <dgm:cxn modelId="{5DF27EAE-DE9A-43C9-90D1-0C7A2206F700}" srcId="{5F1A00D4-1885-4751-B90D-287E9F4A8477}" destId="{4E8DD078-3FFA-4468-BA4A-632EF4C2EAAE}" srcOrd="4" destOrd="0" parTransId="{CBC70724-FED1-41F2-9AAC-31AC26FB5B0D}" sibTransId="{B3E8D579-F6DF-4B19-AF8F-CB8186BE7050}"/>
    <dgm:cxn modelId="{9A3083EF-7B56-45C1-811A-FFEC96A9FD49}" type="presParOf" srcId="{4209BCF4-9B08-4333-AFDB-0A98900EE458}" destId="{EA1055A1-34A5-47D7-85EB-86B161682367}" srcOrd="0" destOrd="0" presId="urn:microsoft.com/office/officeart/2005/8/layout/list1"/>
    <dgm:cxn modelId="{D5EEFBD2-E106-4D64-86B8-DA1B893426F6}" type="presParOf" srcId="{EA1055A1-34A5-47D7-85EB-86B161682367}" destId="{EFC7CFFF-7716-471A-83CE-3DBAFBB8A72A}" srcOrd="0" destOrd="0" presId="urn:microsoft.com/office/officeart/2005/8/layout/list1"/>
    <dgm:cxn modelId="{37A79590-B89C-4DC5-B46C-1D003A12962B}" type="presParOf" srcId="{EA1055A1-34A5-47D7-85EB-86B161682367}" destId="{58A6032F-23AB-40A4-BFA3-D0028CB27191}" srcOrd="1" destOrd="0" presId="urn:microsoft.com/office/officeart/2005/8/layout/list1"/>
    <dgm:cxn modelId="{85882BD9-7531-46F0-A0A2-07678F8BC4A6}" type="presParOf" srcId="{4209BCF4-9B08-4333-AFDB-0A98900EE458}" destId="{FFB7B0D5-CEE5-4123-B2D6-F33B2A5903AA}" srcOrd="1" destOrd="0" presId="urn:microsoft.com/office/officeart/2005/8/layout/list1"/>
    <dgm:cxn modelId="{B95BD3A2-1766-4E76-8A1E-901669BB043A}" type="presParOf" srcId="{4209BCF4-9B08-4333-AFDB-0A98900EE458}" destId="{AAEFE119-4862-4988-BB21-DE75A24B5FB8}" srcOrd="2" destOrd="0" presId="urn:microsoft.com/office/officeart/2005/8/layout/list1"/>
    <dgm:cxn modelId="{FBAD5642-4EDA-430F-8000-0A93E89B4976}" type="presParOf" srcId="{4209BCF4-9B08-4333-AFDB-0A98900EE458}" destId="{B379A1C5-B01D-471A-9192-6E7B7DA42A85}" srcOrd="3" destOrd="0" presId="urn:microsoft.com/office/officeart/2005/8/layout/list1"/>
    <dgm:cxn modelId="{92B31D7F-612C-47AB-B231-AD2327A52B32}" type="presParOf" srcId="{4209BCF4-9B08-4333-AFDB-0A98900EE458}" destId="{CC4F53F4-C038-4385-B973-35E311045FE6}" srcOrd="4" destOrd="0" presId="urn:microsoft.com/office/officeart/2005/8/layout/list1"/>
    <dgm:cxn modelId="{9DF2B9F1-43E9-4B93-BBAA-E25CD0EE1D94}" type="presParOf" srcId="{CC4F53F4-C038-4385-B973-35E311045FE6}" destId="{8DC2F4CB-4E4E-4453-BF3C-969C7C59F6A8}" srcOrd="0" destOrd="0" presId="urn:microsoft.com/office/officeart/2005/8/layout/list1"/>
    <dgm:cxn modelId="{6FBC382A-AD3E-41C5-9C5B-2CCEE3197290}" type="presParOf" srcId="{CC4F53F4-C038-4385-B973-35E311045FE6}" destId="{D1659B9C-FEB8-4CE0-9940-C8341802E5C1}" srcOrd="1" destOrd="0" presId="urn:microsoft.com/office/officeart/2005/8/layout/list1"/>
    <dgm:cxn modelId="{B7E692E5-BCFD-4273-AED4-3D4D2CD0FDF9}" type="presParOf" srcId="{4209BCF4-9B08-4333-AFDB-0A98900EE458}" destId="{E8988FB8-36CC-42DF-8FE4-0B5492364C31}" srcOrd="5" destOrd="0" presId="urn:microsoft.com/office/officeart/2005/8/layout/list1"/>
    <dgm:cxn modelId="{B0782F40-2E1E-4D06-A09A-CAFE7CD58EA2}" type="presParOf" srcId="{4209BCF4-9B08-4333-AFDB-0A98900EE458}" destId="{1E69BCE5-5710-4FEE-9865-8FFD4AB0EC3A}" srcOrd="6" destOrd="0" presId="urn:microsoft.com/office/officeart/2005/8/layout/list1"/>
    <dgm:cxn modelId="{9B8B30A8-FBBA-4F33-9E1D-2A3E3BFB757B}" type="presParOf" srcId="{4209BCF4-9B08-4333-AFDB-0A98900EE458}" destId="{2FCCD3B8-6DA1-4A66-8642-1F7EF3A163F5}" srcOrd="7" destOrd="0" presId="urn:microsoft.com/office/officeart/2005/8/layout/list1"/>
    <dgm:cxn modelId="{DBCEE92A-0A5B-4446-B974-044A92EB5CDA}" type="presParOf" srcId="{4209BCF4-9B08-4333-AFDB-0A98900EE458}" destId="{7ACCB8D1-4D34-42F0-B590-15C63522C96C}" srcOrd="8" destOrd="0" presId="urn:microsoft.com/office/officeart/2005/8/layout/list1"/>
    <dgm:cxn modelId="{AFA08D18-DC46-48F6-A9C8-F202AB7E4252}" type="presParOf" srcId="{7ACCB8D1-4D34-42F0-B590-15C63522C96C}" destId="{6149735B-A84D-4FCF-A106-AA8CF8DBD61B}" srcOrd="0" destOrd="0" presId="urn:microsoft.com/office/officeart/2005/8/layout/list1"/>
    <dgm:cxn modelId="{321E8877-8A1A-4808-AF6D-79D47FFCCBA6}" type="presParOf" srcId="{7ACCB8D1-4D34-42F0-B590-15C63522C96C}" destId="{50023666-18C7-44D9-81F2-60E27C630817}" srcOrd="1" destOrd="0" presId="urn:microsoft.com/office/officeart/2005/8/layout/list1"/>
    <dgm:cxn modelId="{4FC9D646-29E6-4B81-888B-530580946452}" type="presParOf" srcId="{4209BCF4-9B08-4333-AFDB-0A98900EE458}" destId="{2A6558E7-D403-4B82-83CA-70D2FE5A6A1C}" srcOrd="9" destOrd="0" presId="urn:microsoft.com/office/officeart/2005/8/layout/list1"/>
    <dgm:cxn modelId="{56ADA286-99CC-48E3-B403-45F6043CEF7D}" type="presParOf" srcId="{4209BCF4-9B08-4333-AFDB-0A98900EE458}" destId="{74B8ED3D-5A15-4A6F-B230-FDF909F63CBB}" srcOrd="10" destOrd="0" presId="urn:microsoft.com/office/officeart/2005/8/layout/list1"/>
    <dgm:cxn modelId="{B750278B-7D37-4F39-9DCE-F77C169971F4}" type="presParOf" srcId="{4209BCF4-9B08-4333-AFDB-0A98900EE458}" destId="{DD8A1827-AA9C-4027-A6DB-843A71EE0C22}" srcOrd="11" destOrd="0" presId="urn:microsoft.com/office/officeart/2005/8/layout/list1"/>
    <dgm:cxn modelId="{0541A591-5967-4420-8477-763C9A367BC5}" type="presParOf" srcId="{4209BCF4-9B08-4333-AFDB-0A98900EE458}" destId="{A68434C2-4194-4CB3-9CC9-ECBAC02B789F}" srcOrd="12" destOrd="0" presId="urn:microsoft.com/office/officeart/2005/8/layout/list1"/>
    <dgm:cxn modelId="{1F587BFC-C07E-4823-908A-10E7F5D9E310}" type="presParOf" srcId="{A68434C2-4194-4CB3-9CC9-ECBAC02B789F}" destId="{C7816816-C73A-47F0-B3E6-E7E04E15F13F}" srcOrd="0" destOrd="0" presId="urn:microsoft.com/office/officeart/2005/8/layout/list1"/>
    <dgm:cxn modelId="{A34BD2C4-1491-4F75-B103-D60F4DACB117}" type="presParOf" srcId="{A68434C2-4194-4CB3-9CC9-ECBAC02B789F}" destId="{E90F4384-C6CC-47D6-9902-F3DA04B8BA65}" srcOrd="1" destOrd="0" presId="urn:microsoft.com/office/officeart/2005/8/layout/list1"/>
    <dgm:cxn modelId="{A7F2ABA6-2D0B-4E55-9985-E2E02288ED51}" type="presParOf" srcId="{4209BCF4-9B08-4333-AFDB-0A98900EE458}" destId="{30DE337B-2F90-4CCC-A58D-47D82824BC1B}" srcOrd="13" destOrd="0" presId="urn:microsoft.com/office/officeart/2005/8/layout/list1"/>
    <dgm:cxn modelId="{20A3AAC3-2141-4B71-AAF4-162777BDEDBB}" type="presParOf" srcId="{4209BCF4-9B08-4333-AFDB-0A98900EE458}" destId="{2171779F-2C93-4415-8C96-0D9B4E250939}" srcOrd="14" destOrd="0" presId="urn:microsoft.com/office/officeart/2005/8/layout/list1"/>
    <dgm:cxn modelId="{931EC791-F11D-44B4-8124-D77315D5F80B}" type="presParOf" srcId="{4209BCF4-9B08-4333-AFDB-0A98900EE458}" destId="{9450E24A-1018-412B-8E30-664CA6ACAD58}" srcOrd="15" destOrd="0" presId="urn:microsoft.com/office/officeart/2005/8/layout/list1"/>
    <dgm:cxn modelId="{51403BCC-3282-4197-B307-5980BD6E716E}" type="presParOf" srcId="{4209BCF4-9B08-4333-AFDB-0A98900EE458}" destId="{04C43196-A4D0-4324-80DC-D6820934FEE7}" srcOrd="16" destOrd="0" presId="urn:microsoft.com/office/officeart/2005/8/layout/list1"/>
    <dgm:cxn modelId="{E385DDC6-CFBC-41F0-B7FE-5E91EB3E5AC1}" type="presParOf" srcId="{04C43196-A4D0-4324-80DC-D6820934FEE7}" destId="{D0B26B75-92E8-4ADF-9AB2-E98DC0389EF8}" srcOrd="0" destOrd="0" presId="urn:microsoft.com/office/officeart/2005/8/layout/list1"/>
    <dgm:cxn modelId="{38F534CC-381A-4A8A-B1E7-0CCC5C86B7B7}" type="presParOf" srcId="{04C43196-A4D0-4324-80DC-D6820934FEE7}" destId="{7D13BA7A-18AC-47AF-96AB-09F4256B5161}" srcOrd="1" destOrd="0" presId="urn:microsoft.com/office/officeart/2005/8/layout/list1"/>
    <dgm:cxn modelId="{62AB39F2-FDB7-4FF1-B6D9-9A57DD933848}" type="presParOf" srcId="{4209BCF4-9B08-4333-AFDB-0A98900EE458}" destId="{7249F97A-0E77-4E7C-92B1-95D8B7B29970}" srcOrd="17" destOrd="0" presId="urn:microsoft.com/office/officeart/2005/8/layout/list1"/>
    <dgm:cxn modelId="{5C5EBF01-CB47-4275-AD62-DBAD6AFA51DC}" type="presParOf" srcId="{4209BCF4-9B08-4333-AFDB-0A98900EE458}" destId="{D488630A-D25B-40CA-9CD1-843AB2650529}" srcOrd="18" destOrd="0" presId="urn:microsoft.com/office/officeart/2005/8/layout/list1"/>
    <dgm:cxn modelId="{B6868F6E-41EA-47B3-B753-8809A056A3CE}" type="presParOf" srcId="{4209BCF4-9B08-4333-AFDB-0A98900EE458}" destId="{E5A8A848-376E-4863-B9C9-08B4EDCB76A1}" srcOrd="19" destOrd="0" presId="urn:microsoft.com/office/officeart/2005/8/layout/list1"/>
    <dgm:cxn modelId="{225ED595-0C2A-44C2-9C43-B5ABD098493C}" type="presParOf" srcId="{4209BCF4-9B08-4333-AFDB-0A98900EE458}" destId="{40F0E72F-5755-4178-8088-95B1EFBBA227}" srcOrd="20" destOrd="0" presId="urn:microsoft.com/office/officeart/2005/8/layout/list1"/>
    <dgm:cxn modelId="{F70D9F62-2B85-48AD-B386-EB685942CC82}" type="presParOf" srcId="{40F0E72F-5755-4178-8088-95B1EFBBA227}" destId="{BF8B7CAD-B387-4393-B7F9-B643B675A86B}" srcOrd="0" destOrd="0" presId="urn:microsoft.com/office/officeart/2005/8/layout/list1"/>
    <dgm:cxn modelId="{89FB2D37-BC34-47B2-828F-938F2074E12F}" type="presParOf" srcId="{40F0E72F-5755-4178-8088-95B1EFBBA227}" destId="{A2D9FD74-7A91-4D86-8AD8-29BD25F5475D}" srcOrd="1" destOrd="0" presId="urn:microsoft.com/office/officeart/2005/8/layout/list1"/>
    <dgm:cxn modelId="{0CAF3588-FD83-4C3F-8EED-C6BF2016E507}" type="presParOf" srcId="{4209BCF4-9B08-4333-AFDB-0A98900EE458}" destId="{DEE2B3E4-D44D-4B01-9227-03E892921A7D}" srcOrd="21" destOrd="0" presId="urn:microsoft.com/office/officeart/2005/8/layout/list1"/>
    <dgm:cxn modelId="{30062B96-6E03-4BEE-8223-2AD4F8B8033B}" type="presParOf" srcId="{4209BCF4-9B08-4333-AFDB-0A98900EE458}" destId="{57E85BEE-A670-4C9A-B2A4-024B949157F7}" srcOrd="22" destOrd="0" presId="urn:microsoft.com/office/officeart/2005/8/layout/list1"/>
    <dgm:cxn modelId="{5E61E521-EA89-4F2C-B7DA-0C26CDCD9E57}" type="presParOf" srcId="{4209BCF4-9B08-4333-AFDB-0A98900EE458}" destId="{83D4F6C5-F20A-4B25-B5F0-94FF99B30B2D}" srcOrd="23" destOrd="0" presId="urn:microsoft.com/office/officeart/2005/8/layout/list1"/>
    <dgm:cxn modelId="{A24BAFCB-0ED1-4CF7-B4ED-1B4997EE759D}" type="presParOf" srcId="{4209BCF4-9B08-4333-AFDB-0A98900EE458}" destId="{C5E8544F-B05A-49F8-B6C3-7D46338CAC9D}" srcOrd="24" destOrd="0" presId="urn:microsoft.com/office/officeart/2005/8/layout/list1"/>
    <dgm:cxn modelId="{BA43F69C-EE87-47AD-9ABC-8FE4BA207088}" type="presParOf" srcId="{C5E8544F-B05A-49F8-B6C3-7D46338CAC9D}" destId="{66800D2A-568D-4706-BE55-87FF69D9E776}" srcOrd="0" destOrd="0" presId="urn:microsoft.com/office/officeart/2005/8/layout/list1"/>
    <dgm:cxn modelId="{B60F5F9C-E6F3-483B-B3AA-BBBCE1014BB8}" type="presParOf" srcId="{C5E8544F-B05A-49F8-B6C3-7D46338CAC9D}" destId="{80474DD2-E9D9-42EA-887E-7E0693E0EAEC}" srcOrd="1" destOrd="0" presId="urn:microsoft.com/office/officeart/2005/8/layout/list1"/>
    <dgm:cxn modelId="{DC9C2395-54CD-468E-AB9E-DA499D442936}" type="presParOf" srcId="{4209BCF4-9B08-4333-AFDB-0A98900EE458}" destId="{A5876950-5499-40E3-BF06-7B8CFD78B32F}" srcOrd="25" destOrd="0" presId="urn:microsoft.com/office/officeart/2005/8/layout/list1"/>
    <dgm:cxn modelId="{697C17A3-EC37-4E4D-9A54-58346B2649F2}" type="presParOf" srcId="{4209BCF4-9B08-4333-AFDB-0A98900EE458}" destId="{0EDF17FE-301D-4058-BBD5-BC62A5A82057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792DD6-B32F-49C8-8457-04FE09021BC3}" type="doc">
      <dgm:prSet loTypeId="urn:microsoft.com/office/officeart/2005/8/layout/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BE7467-E50D-49B9-855E-BC0DC5903184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US" smtClean="0">
              <a:latin typeface="Times New Roman" panose="02020603050405020304" pitchFamily="18" charset="0"/>
              <a:cs typeface="Times New Roman" panose="02020603050405020304" pitchFamily="18" charset="0"/>
            </a:rPr>
            <a:t>Gradient based </a:t>
          </a:r>
          <a:endParaRPr lang="en-US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F63EFCD-5F18-449F-ACD6-CB6615515508}" type="parTrans" cxnId="{EC6FF73A-391E-4502-A34B-E9B6723333EC}">
      <dgm:prSet/>
      <dgm:spPr/>
      <dgm:t>
        <a:bodyPr/>
        <a:lstStyle/>
        <a:p>
          <a:endParaRPr lang="en-US"/>
        </a:p>
      </dgm:t>
    </dgm:pt>
    <dgm:pt modelId="{9331DC90-691C-4E75-9F10-CDAC9EB0AC72}" type="sibTrans" cxnId="{EC6FF73A-391E-4502-A34B-E9B6723333EC}">
      <dgm:prSet/>
      <dgm:spPr/>
      <dgm:t>
        <a:bodyPr/>
        <a:lstStyle/>
        <a:p>
          <a:endParaRPr lang="en-US"/>
        </a:p>
      </dgm:t>
    </dgm:pt>
    <dgm:pt modelId="{A001FF10-FFD6-45B0-8C9B-FF5BD69C103E}">
      <dgm:prSet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Histogram of Oriented Gradient (HOG) [1]</a:t>
          </a:r>
        </a:p>
      </dgm:t>
    </dgm:pt>
    <dgm:pt modelId="{0A954E9A-0AB1-4F12-B5FC-4AF66A7BFAE1}" type="parTrans" cxnId="{2E960667-D41C-4765-8D4E-260F1BB1424F}">
      <dgm:prSet/>
      <dgm:spPr/>
      <dgm:t>
        <a:bodyPr/>
        <a:lstStyle/>
        <a:p>
          <a:endParaRPr lang="en-US"/>
        </a:p>
      </dgm:t>
    </dgm:pt>
    <dgm:pt modelId="{B7107F2D-064B-403C-B35F-4ECF74F33FB6}" type="sibTrans" cxnId="{2E960667-D41C-4765-8D4E-260F1BB1424F}">
      <dgm:prSet/>
      <dgm:spPr/>
      <dgm:t>
        <a:bodyPr/>
        <a:lstStyle/>
        <a:p>
          <a:endParaRPr lang="en-US"/>
        </a:p>
      </dgm:t>
    </dgm:pt>
    <dgm:pt modelId="{7F1F8D38-4362-49CA-830D-F51915793358}">
      <dgm:prSet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Scale Invariant Feature Transform (SIFT) [2]  </a:t>
          </a:r>
        </a:p>
      </dgm:t>
    </dgm:pt>
    <dgm:pt modelId="{C3B49D5D-E347-4D85-9CEC-31794C5AEAB8}" type="parTrans" cxnId="{3F0919F9-346F-4344-8DE2-20D02E7779DE}">
      <dgm:prSet/>
      <dgm:spPr/>
      <dgm:t>
        <a:bodyPr/>
        <a:lstStyle/>
        <a:p>
          <a:endParaRPr lang="en-US"/>
        </a:p>
      </dgm:t>
    </dgm:pt>
    <dgm:pt modelId="{FEE3AE82-69F9-4D38-85E1-3129D544D8E3}" type="sibTrans" cxnId="{3F0919F9-346F-4344-8DE2-20D02E7779DE}">
      <dgm:prSet/>
      <dgm:spPr/>
      <dgm:t>
        <a:bodyPr/>
        <a:lstStyle/>
        <a:p>
          <a:endParaRPr lang="en-US"/>
        </a:p>
      </dgm:t>
    </dgm:pt>
    <dgm:pt modelId="{53E46939-C88F-4D07-B1F7-54620405A72F}">
      <dgm:prSet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Gabor Filters [3] </a:t>
          </a:r>
        </a:p>
      </dgm:t>
    </dgm:pt>
    <dgm:pt modelId="{13049BEA-964F-4BCE-90D9-AA3985796BA4}" type="parTrans" cxnId="{8631A01F-8245-41E4-939D-A643F6C5AA46}">
      <dgm:prSet/>
      <dgm:spPr/>
      <dgm:t>
        <a:bodyPr/>
        <a:lstStyle/>
        <a:p>
          <a:endParaRPr lang="en-US"/>
        </a:p>
      </dgm:t>
    </dgm:pt>
    <dgm:pt modelId="{8F0102B4-63AD-4246-A1AD-760E7BC70DBB}" type="sibTrans" cxnId="{8631A01F-8245-41E4-939D-A643F6C5AA46}">
      <dgm:prSet/>
      <dgm:spPr/>
      <dgm:t>
        <a:bodyPr/>
        <a:lstStyle/>
        <a:p>
          <a:endParaRPr lang="en-US"/>
        </a:p>
      </dgm:t>
    </dgm:pt>
    <dgm:pt modelId="{B6D259CE-8974-4813-806F-ED0F6D98ECB8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US" smtClean="0">
              <a:latin typeface="Times New Roman" panose="02020603050405020304" pitchFamily="18" charset="0"/>
              <a:cs typeface="Times New Roman" panose="02020603050405020304" pitchFamily="18" charset="0"/>
            </a:rPr>
            <a:t>LBP based</a:t>
          </a:r>
          <a:endParaRPr lang="en-US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9FF6BB-D41B-4C40-B0F8-710536738E68}" type="parTrans" cxnId="{0A38D1D5-E87B-4EF4-B977-DEC3A9FC1303}">
      <dgm:prSet/>
      <dgm:spPr/>
      <dgm:t>
        <a:bodyPr/>
        <a:lstStyle/>
        <a:p>
          <a:endParaRPr lang="en-US"/>
        </a:p>
      </dgm:t>
    </dgm:pt>
    <dgm:pt modelId="{6CD82AD1-3B7D-4369-9947-83629713FC95}" type="sibTrans" cxnId="{0A38D1D5-E87B-4EF4-B977-DEC3A9FC1303}">
      <dgm:prSet/>
      <dgm:spPr/>
      <dgm:t>
        <a:bodyPr/>
        <a:lstStyle/>
        <a:p>
          <a:endParaRPr lang="en-US"/>
        </a:p>
      </dgm:t>
    </dgm:pt>
    <dgm:pt modelId="{65D5DD3E-A6CC-4F8A-9FF8-3C996751FA7C}">
      <dgm:prSet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Local Binary Pattern (LBP) [4, 5]</a:t>
          </a:r>
        </a:p>
      </dgm:t>
    </dgm:pt>
    <dgm:pt modelId="{B622F933-2905-4419-8B98-79BEEE762973}" type="parTrans" cxnId="{C1587D1F-1B14-483F-8A7E-8464D7B75F67}">
      <dgm:prSet/>
      <dgm:spPr/>
      <dgm:t>
        <a:bodyPr/>
        <a:lstStyle/>
        <a:p>
          <a:endParaRPr lang="en-US"/>
        </a:p>
      </dgm:t>
    </dgm:pt>
    <dgm:pt modelId="{7B07F59F-D991-49A9-B16C-C92A7CFEDF5D}" type="sibTrans" cxnId="{C1587D1F-1B14-483F-8A7E-8464D7B75F67}">
      <dgm:prSet/>
      <dgm:spPr/>
      <dgm:t>
        <a:bodyPr/>
        <a:lstStyle/>
        <a:p>
          <a:endParaRPr lang="en-US"/>
        </a:p>
      </dgm:t>
    </dgm:pt>
    <dgm:pt modelId="{A889F3B1-5D15-46F7-9D60-06E77332556B}">
      <dgm:prSet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Local Gradient Pattern (LGP) [6]</a:t>
          </a:r>
        </a:p>
      </dgm:t>
    </dgm:pt>
    <dgm:pt modelId="{7BA4F29F-6933-4E9A-92B1-7EDBA72AB205}" type="parTrans" cxnId="{FB00BEBB-5B4B-4F28-BC8A-787E268A79A5}">
      <dgm:prSet/>
      <dgm:spPr/>
      <dgm:t>
        <a:bodyPr/>
        <a:lstStyle/>
        <a:p>
          <a:endParaRPr lang="en-US"/>
        </a:p>
      </dgm:t>
    </dgm:pt>
    <dgm:pt modelId="{D580FAC4-5656-4E70-A2B8-474DF19244F4}" type="sibTrans" cxnId="{FB00BEBB-5B4B-4F28-BC8A-787E268A79A5}">
      <dgm:prSet/>
      <dgm:spPr/>
      <dgm:t>
        <a:bodyPr/>
        <a:lstStyle/>
        <a:p>
          <a:endParaRPr lang="en-US"/>
        </a:p>
      </dgm:t>
    </dgm:pt>
    <dgm:pt modelId="{92CD7D3C-0F64-44BD-88E8-617EEA5AA078}">
      <dgm:prSet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Local Ternary Pattern (LTP) [7]</a:t>
          </a:r>
        </a:p>
      </dgm:t>
    </dgm:pt>
    <dgm:pt modelId="{9C7BB556-EE5C-4320-9872-8660442EE102}" type="parTrans" cxnId="{8C6E596C-E9E8-4EF2-BADF-96EE94CD1EAD}">
      <dgm:prSet/>
      <dgm:spPr/>
      <dgm:t>
        <a:bodyPr/>
        <a:lstStyle/>
        <a:p>
          <a:endParaRPr lang="en-US"/>
        </a:p>
      </dgm:t>
    </dgm:pt>
    <dgm:pt modelId="{69A181A8-0646-490C-8A42-F0A84ADEA611}" type="sibTrans" cxnId="{8C6E596C-E9E8-4EF2-BADF-96EE94CD1EAD}">
      <dgm:prSet/>
      <dgm:spPr/>
      <dgm:t>
        <a:bodyPr/>
        <a:lstStyle/>
        <a:p>
          <a:endParaRPr lang="en-US"/>
        </a:p>
      </dgm:t>
    </dgm:pt>
    <dgm:pt modelId="{995F3ADF-F060-4D4C-8A87-576F588E8597}">
      <dgm:prSet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Local Tetra Pattern (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LTrP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) [8]</a:t>
          </a:r>
        </a:p>
      </dgm:t>
    </dgm:pt>
    <dgm:pt modelId="{F96B6B26-A03C-482E-BC1B-DA12F1A2A3B6}" type="parTrans" cxnId="{1E8CA756-69F0-4C8C-BECA-365B2B176D29}">
      <dgm:prSet/>
      <dgm:spPr/>
      <dgm:t>
        <a:bodyPr/>
        <a:lstStyle/>
        <a:p>
          <a:endParaRPr lang="en-US"/>
        </a:p>
      </dgm:t>
    </dgm:pt>
    <dgm:pt modelId="{E6B70EDF-5D35-421E-A679-A60512B90487}" type="sibTrans" cxnId="{1E8CA756-69F0-4C8C-BECA-365B2B176D29}">
      <dgm:prSet/>
      <dgm:spPr/>
      <dgm:t>
        <a:bodyPr/>
        <a:lstStyle/>
        <a:p>
          <a:endParaRPr lang="en-US"/>
        </a:p>
      </dgm:t>
    </dgm:pt>
    <dgm:pt modelId="{A0510339-8E39-45B6-A85B-A3432D48D7D9}">
      <dgm:prSet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Local Direction Number Pattern (LDN) [9]</a:t>
          </a:r>
        </a:p>
      </dgm:t>
    </dgm:pt>
    <dgm:pt modelId="{9E1B9CB7-AB36-4145-B289-ED7A7687A3B3}" type="parTrans" cxnId="{DE81C76F-9A95-4AEF-8E25-810632FF98B4}">
      <dgm:prSet/>
      <dgm:spPr/>
      <dgm:t>
        <a:bodyPr/>
        <a:lstStyle/>
        <a:p>
          <a:endParaRPr lang="en-US"/>
        </a:p>
      </dgm:t>
    </dgm:pt>
    <dgm:pt modelId="{DE046251-61A4-4DD7-A599-08BC8082FCD5}" type="sibTrans" cxnId="{DE81C76F-9A95-4AEF-8E25-810632FF98B4}">
      <dgm:prSet/>
      <dgm:spPr/>
      <dgm:t>
        <a:bodyPr/>
        <a:lstStyle/>
        <a:p>
          <a:endParaRPr lang="en-US"/>
        </a:p>
      </dgm:t>
    </dgm:pt>
    <dgm:pt modelId="{4CA5B915-B851-47A1-BF88-2F485B48D3E2}">
      <dgm:prSet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Local Derivative Pattern (LDP) [10]</a:t>
          </a:r>
          <a:endParaRPr lang="en-US" dirty="0"/>
        </a:p>
      </dgm:t>
    </dgm:pt>
    <dgm:pt modelId="{FFF60093-F91C-4EFB-99FD-BB40B2BD8080}" type="parTrans" cxnId="{AF4D8BC8-5B08-4607-9DF8-B1AEE41845EE}">
      <dgm:prSet/>
      <dgm:spPr/>
      <dgm:t>
        <a:bodyPr/>
        <a:lstStyle/>
        <a:p>
          <a:endParaRPr lang="en-US"/>
        </a:p>
      </dgm:t>
    </dgm:pt>
    <dgm:pt modelId="{C1ED4710-F643-4A82-A33E-908E705F8B2F}" type="sibTrans" cxnId="{AF4D8BC8-5B08-4607-9DF8-B1AEE41845EE}">
      <dgm:prSet/>
      <dgm:spPr/>
      <dgm:t>
        <a:bodyPr/>
        <a:lstStyle/>
        <a:p>
          <a:endParaRPr lang="en-US"/>
        </a:p>
      </dgm:t>
    </dgm:pt>
    <dgm:pt modelId="{C9336B6F-1EA0-463A-8F27-856E32CE7179}" type="pres">
      <dgm:prSet presAssocID="{85792DD6-B32F-49C8-8457-04FE09021BC3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2EDCF7-CFF8-4D58-BD92-1A71B136D1F1}" type="pres">
      <dgm:prSet presAssocID="{5CBE7467-E50D-49B9-855E-BC0DC5903184}" presName="parentLin" presStyleCnt="0"/>
      <dgm:spPr/>
    </dgm:pt>
    <dgm:pt modelId="{739B4559-4810-4A3A-8217-CF72EAC4217F}" type="pres">
      <dgm:prSet presAssocID="{5CBE7467-E50D-49B9-855E-BC0DC5903184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550CA717-8DB3-4931-B84A-677D29D1DD3A}" type="pres">
      <dgm:prSet presAssocID="{5CBE7467-E50D-49B9-855E-BC0DC5903184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D3A286-70F2-4D5E-8A99-8F54EE28885C}" type="pres">
      <dgm:prSet presAssocID="{5CBE7467-E50D-49B9-855E-BC0DC5903184}" presName="negativeSpace" presStyleCnt="0"/>
      <dgm:spPr/>
    </dgm:pt>
    <dgm:pt modelId="{509345E7-2AD2-4D61-81CF-89665F5D98B6}" type="pres">
      <dgm:prSet presAssocID="{5CBE7467-E50D-49B9-855E-BC0DC5903184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0111FA-0135-4BF9-AE95-616E9626EF87}" type="pres">
      <dgm:prSet presAssocID="{9331DC90-691C-4E75-9F10-CDAC9EB0AC72}" presName="spaceBetweenRectangles" presStyleCnt="0"/>
      <dgm:spPr/>
    </dgm:pt>
    <dgm:pt modelId="{4620A0FD-6D73-4E3A-A406-ABB32C0F28E6}" type="pres">
      <dgm:prSet presAssocID="{B6D259CE-8974-4813-806F-ED0F6D98ECB8}" presName="parentLin" presStyleCnt="0"/>
      <dgm:spPr/>
    </dgm:pt>
    <dgm:pt modelId="{ACB65EA3-0332-4C9E-9770-02E5853550F3}" type="pres">
      <dgm:prSet presAssocID="{B6D259CE-8974-4813-806F-ED0F6D98ECB8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1E465333-C70E-41DE-BB55-D457CBBF5782}" type="pres">
      <dgm:prSet presAssocID="{B6D259CE-8974-4813-806F-ED0F6D98ECB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AAE96B-9D48-44C7-9C2A-7EAD2C8C3821}" type="pres">
      <dgm:prSet presAssocID="{B6D259CE-8974-4813-806F-ED0F6D98ECB8}" presName="negativeSpace" presStyleCnt="0"/>
      <dgm:spPr/>
    </dgm:pt>
    <dgm:pt modelId="{CA70F118-716D-49F9-A1A1-CE2B52FDFDFB}" type="pres">
      <dgm:prSet presAssocID="{B6D259CE-8974-4813-806F-ED0F6D98ECB8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66E30E-DDC9-4241-9266-078DACF43B87}" type="presOf" srcId="{4CA5B915-B851-47A1-BF88-2F485B48D3E2}" destId="{CA70F118-716D-49F9-A1A1-CE2B52FDFDFB}" srcOrd="0" destOrd="5" presId="urn:microsoft.com/office/officeart/2005/8/layout/list1"/>
    <dgm:cxn modelId="{D0747870-AB0F-4CFB-B3B0-68FFA65D001D}" type="presOf" srcId="{92CD7D3C-0F64-44BD-88E8-617EEA5AA078}" destId="{CA70F118-716D-49F9-A1A1-CE2B52FDFDFB}" srcOrd="0" destOrd="2" presId="urn:microsoft.com/office/officeart/2005/8/layout/list1"/>
    <dgm:cxn modelId="{8631A01F-8245-41E4-939D-A643F6C5AA46}" srcId="{5CBE7467-E50D-49B9-855E-BC0DC5903184}" destId="{53E46939-C88F-4D07-B1F7-54620405A72F}" srcOrd="2" destOrd="0" parTransId="{13049BEA-964F-4BCE-90D9-AA3985796BA4}" sibTransId="{8F0102B4-63AD-4246-A1AD-760E7BC70DBB}"/>
    <dgm:cxn modelId="{C1587D1F-1B14-483F-8A7E-8464D7B75F67}" srcId="{B6D259CE-8974-4813-806F-ED0F6D98ECB8}" destId="{65D5DD3E-A6CC-4F8A-9FF8-3C996751FA7C}" srcOrd="0" destOrd="0" parTransId="{B622F933-2905-4419-8B98-79BEEE762973}" sibTransId="{7B07F59F-D991-49A9-B16C-C92A7CFEDF5D}"/>
    <dgm:cxn modelId="{8C6E596C-E9E8-4EF2-BADF-96EE94CD1EAD}" srcId="{B6D259CE-8974-4813-806F-ED0F6D98ECB8}" destId="{92CD7D3C-0F64-44BD-88E8-617EEA5AA078}" srcOrd="2" destOrd="0" parTransId="{9C7BB556-EE5C-4320-9872-8660442EE102}" sibTransId="{69A181A8-0646-490C-8A42-F0A84ADEA611}"/>
    <dgm:cxn modelId="{62923B7A-44E3-4874-BF39-615F45EDAFEB}" type="presOf" srcId="{65D5DD3E-A6CC-4F8A-9FF8-3C996751FA7C}" destId="{CA70F118-716D-49F9-A1A1-CE2B52FDFDFB}" srcOrd="0" destOrd="0" presId="urn:microsoft.com/office/officeart/2005/8/layout/list1"/>
    <dgm:cxn modelId="{2E960667-D41C-4765-8D4E-260F1BB1424F}" srcId="{5CBE7467-E50D-49B9-855E-BC0DC5903184}" destId="{A001FF10-FFD6-45B0-8C9B-FF5BD69C103E}" srcOrd="0" destOrd="0" parTransId="{0A954E9A-0AB1-4F12-B5FC-4AF66A7BFAE1}" sibTransId="{B7107F2D-064B-403C-B35F-4ECF74F33FB6}"/>
    <dgm:cxn modelId="{4C501E5A-2C1E-4528-9BFE-37CE9E95E8B8}" type="presOf" srcId="{A0510339-8E39-45B6-A85B-A3432D48D7D9}" destId="{CA70F118-716D-49F9-A1A1-CE2B52FDFDFB}" srcOrd="0" destOrd="4" presId="urn:microsoft.com/office/officeart/2005/8/layout/list1"/>
    <dgm:cxn modelId="{82895C65-14D2-4957-8226-DE5C714EB2F1}" type="presOf" srcId="{7F1F8D38-4362-49CA-830D-F51915793358}" destId="{509345E7-2AD2-4D61-81CF-89665F5D98B6}" srcOrd="0" destOrd="1" presId="urn:microsoft.com/office/officeart/2005/8/layout/list1"/>
    <dgm:cxn modelId="{0A38D1D5-E87B-4EF4-B977-DEC3A9FC1303}" srcId="{85792DD6-B32F-49C8-8457-04FE09021BC3}" destId="{B6D259CE-8974-4813-806F-ED0F6D98ECB8}" srcOrd="1" destOrd="0" parTransId="{609FF6BB-D41B-4C40-B0F8-710536738E68}" sibTransId="{6CD82AD1-3B7D-4369-9947-83629713FC95}"/>
    <dgm:cxn modelId="{C61EF843-7F76-44A1-A55E-BD33DAA4E572}" type="presOf" srcId="{B6D259CE-8974-4813-806F-ED0F6D98ECB8}" destId="{ACB65EA3-0332-4C9E-9770-02E5853550F3}" srcOrd="0" destOrd="0" presId="urn:microsoft.com/office/officeart/2005/8/layout/list1"/>
    <dgm:cxn modelId="{1E8CA756-69F0-4C8C-BECA-365B2B176D29}" srcId="{B6D259CE-8974-4813-806F-ED0F6D98ECB8}" destId="{995F3ADF-F060-4D4C-8A87-576F588E8597}" srcOrd="3" destOrd="0" parTransId="{F96B6B26-A03C-482E-BC1B-DA12F1A2A3B6}" sibTransId="{E6B70EDF-5D35-421E-A679-A60512B90487}"/>
    <dgm:cxn modelId="{3F0919F9-346F-4344-8DE2-20D02E7779DE}" srcId="{5CBE7467-E50D-49B9-855E-BC0DC5903184}" destId="{7F1F8D38-4362-49CA-830D-F51915793358}" srcOrd="1" destOrd="0" parTransId="{C3B49D5D-E347-4D85-9CEC-31794C5AEAB8}" sibTransId="{FEE3AE82-69F9-4D38-85E1-3129D544D8E3}"/>
    <dgm:cxn modelId="{EC6FF73A-391E-4502-A34B-E9B6723333EC}" srcId="{85792DD6-B32F-49C8-8457-04FE09021BC3}" destId="{5CBE7467-E50D-49B9-855E-BC0DC5903184}" srcOrd="0" destOrd="0" parTransId="{DF63EFCD-5F18-449F-ACD6-CB6615515508}" sibTransId="{9331DC90-691C-4E75-9F10-CDAC9EB0AC72}"/>
    <dgm:cxn modelId="{3556F352-82A8-4780-B650-ACAE20F5C364}" type="presOf" srcId="{5CBE7467-E50D-49B9-855E-BC0DC5903184}" destId="{550CA717-8DB3-4931-B84A-677D29D1DD3A}" srcOrd="1" destOrd="0" presId="urn:microsoft.com/office/officeart/2005/8/layout/list1"/>
    <dgm:cxn modelId="{D4D902B6-4973-49DC-AA32-153152EAA820}" type="presOf" srcId="{A001FF10-FFD6-45B0-8C9B-FF5BD69C103E}" destId="{509345E7-2AD2-4D61-81CF-89665F5D98B6}" srcOrd="0" destOrd="0" presId="urn:microsoft.com/office/officeart/2005/8/layout/list1"/>
    <dgm:cxn modelId="{F5E9C496-F2DE-419D-A3F2-3C5D98805DFE}" type="presOf" srcId="{53E46939-C88F-4D07-B1F7-54620405A72F}" destId="{509345E7-2AD2-4D61-81CF-89665F5D98B6}" srcOrd="0" destOrd="2" presId="urn:microsoft.com/office/officeart/2005/8/layout/list1"/>
    <dgm:cxn modelId="{12290201-A1F0-4BE5-BDAF-4EBD6190EBCB}" type="presOf" srcId="{85792DD6-B32F-49C8-8457-04FE09021BC3}" destId="{C9336B6F-1EA0-463A-8F27-856E32CE7179}" srcOrd="0" destOrd="0" presId="urn:microsoft.com/office/officeart/2005/8/layout/list1"/>
    <dgm:cxn modelId="{AF4D8BC8-5B08-4607-9DF8-B1AEE41845EE}" srcId="{B6D259CE-8974-4813-806F-ED0F6D98ECB8}" destId="{4CA5B915-B851-47A1-BF88-2F485B48D3E2}" srcOrd="5" destOrd="0" parTransId="{FFF60093-F91C-4EFB-99FD-BB40B2BD8080}" sibTransId="{C1ED4710-F643-4A82-A33E-908E705F8B2F}"/>
    <dgm:cxn modelId="{FB00BEBB-5B4B-4F28-BC8A-787E268A79A5}" srcId="{B6D259CE-8974-4813-806F-ED0F6D98ECB8}" destId="{A889F3B1-5D15-46F7-9D60-06E77332556B}" srcOrd="1" destOrd="0" parTransId="{7BA4F29F-6933-4E9A-92B1-7EDBA72AB205}" sibTransId="{D580FAC4-5656-4E70-A2B8-474DF19244F4}"/>
    <dgm:cxn modelId="{09CF5A20-5D11-4D4B-84E6-12BF5F46335D}" type="presOf" srcId="{B6D259CE-8974-4813-806F-ED0F6D98ECB8}" destId="{1E465333-C70E-41DE-BB55-D457CBBF5782}" srcOrd="1" destOrd="0" presId="urn:microsoft.com/office/officeart/2005/8/layout/list1"/>
    <dgm:cxn modelId="{07A2F613-BED0-4FFF-947A-BF50995A25E2}" type="presOf" srcId="{A889F3B1-5D15-46F7-9D60-06E77332556B}" destId="{CA70F118-716D-49F9-A1A1-CE2B52FDFDFB}" srcOrd="0" destOrd="1" presId="urn:microsoft.com/office/officeart/2005/8/layout/list1"/>
    <dgm:cxn modelId="{DE81C76F-9A95-4AEF-8E25-810632FF98B4}" srcId="{B6D259CE-8974-4813-806F-ED0F6D98ECB8}" destId="{A0510339-8E39-45B6-A85B-A3432D48D7D9}" srcOrd="4" destOrd="0" parTransId="{9E1B9CB7-AB36-4145-B289-ED7A7687A3B3}" sibTransId="{DE046251-61A4-4DD7-A599-08BC8082FCD5}"/>
    <dgm:cxn modelId="{F7941B28-B57B-4916-8DB0-503FB8FA17DE}" type="presOf" srcId="{995F3ADF-F060-4D4C-8A87-576F588E8597}" destId="{CA70F118-716D-49F9-A1A1-CE2B52FDFDFB}" srcOrd="0" destOrd="3" presId="urn:microsoft.com/office/officeart/2005/8/layout/list1"/>
    <dgm:cxn modelId="{CA9E1F76-01CB-4B82-8002-B62ABB884355}" type="presOf" srcId="{5CBE7467-E50D-49B9-855E-BC0DC5903184}" destId="{739B4559-4810-4A3A-8217-CF72EAC4217F}" srcOrd="0" destOrd="0" presId="urn:microsoft.com/office/officeart/2005/8/layout/list1"/>
    <dgm:cxn modelId="{05913205-E562-42B1-BD56-E7D1B99D9280}" type="presParOf" srcId="{C9336B6F-1EA0-463A-8F27-856E32CE7179}" destId="{A02EDCF7-CFF8-4D58-BD92-1A71B136D1F1}" srcOrd="0" destOrd="0" presId="urn:microsoft.com/office/officeart/2005/8/layout/list1"/>
    <dgm:cxn modelId="{22DABEF4-CFAC-4552-BCEA-0157B9D97D80}" type="presParOf" srcId="{A02EDCF7-CFF8-4D58-BD92-1A71B136D1F1}" destId="{739B4559-4810-4A3A-8217-CF72EAC4217F}" srcOrd="0" destOrd="0" presId="urn:microsoft.com/office/officeart/2005/8/layout/list1"/>
    <dgm:cxn modelId="{47E331E1-0B83-4773-9937-EECDEDD3DAC6}" type="presParOf" srcId="{A02EDCF7-CFF8-4D58-BD92-1A71B136D1F1}" destId="{550CA717-8DB3-4931-B84A-677D29D1DD3A}" srcOrd="1" destOrd="0" presId="urn:microsoft.com/office/officeart/2005/8/layout/list1"/>
    <dgm:cxn modelId="{810D70EC-CFD3-44A8-93F3-78A69F249F29}" type="presParOf" srcId="{C9336B6F-1EA0-463A-8F27-856E32CE7179}" destId="{39D3A286-70F2-4D5E-8A99-8F54EE28885C}" srcOrd="1" destOrd="0" presId="urn:microsoft.com/office/officeart/2005/8/layout/list1"/>
    <dgm:cxn modelId="{D5F39D4E-DA33-4CFF-A98E-527A57697AC2}" type="presParOf" srcId="{C9336B6F-1EA0-463A-8F27-856E32CE7179}" destId="{509345E7-2AD2-4D61-81CF-89665F5D98B6}" srcOrd="2" destOrd="0" presId="urn:microsoft.com/office/officeart/2005/8/layout/list1"/>
    <dgm:cxn modelId="{548F2C06-9285-4378-8A9B-A59A56084A1D}" type="presParOf" srcId="{C9336B6F-1EA0-463A-8F27-856E32CE7179}" destId="{460111FA-0135-4BF9-AE95-616E9626EF87}" srcOrd="3" destOrd="0" presId="urn:microsoft.com/office/officeart/2005/8/layout/list1"/>
    <dgm:cxn modelId="{FAA1BE43-46B0-402F-9FF6-1683419EA1D1}" type="presParOf" srcId="{C9336B6F-1EA0-463A-8F27-856E32CE7179}" destId="{4620A0FD-6D73-4E3A-A406-ABB32C0F28E6}" srcOrd="4" destOrd="0" presId="urn:microsoft.com/office/officeart/2005/8/layout/list1"/>
    <dgm:cxn modelId="{CAB6F9EF-189F-42BB-AC82-3A856C268543}" type="presParOf" srcId="{4620A0FD-6D73-4E3A-A406-ABB32C0F28E6}" destId="{ACB65EA3-0332-4C9E-9770-02E5853550F3}" srcOrd="0" destOrd="0" presId="urn:microsoft.com/office/officeart/2005/8/layout/list1"/>
    <dgm:cxn modelId="{E6A78C5F-4F87-42F1-8168-4F2C2D8A12D3}" type="presParOf" srcId="{4620A0FD-6D73-4E3A-A406-ABB32C0F28E6}" destId="{1E465333-C70E-41DE-BB55-D457CBBF5782}" srcOrd="1" destOrd="0" presId="urn:microsoft.com/office/officeart/2005/8/layout/list1"/>
    <dgm:cxn modelId="{1460D2B9-292C-4A52-93A0-FA2E7FD23D5B}" type="presParOf" srcId="{C9336B6F-1EA0-463A-8F27-856E32CE7179}" destId="{D0AAE96B-9D48-44C7-9C2A-7EAD2C8C3821}" srcOrd="5" destOrd="0" presId="urn:microsoft.com/office/officeart/2005/8/layout/list1"/>
    <dgm:cxn modelId="{DE7360DF-08F7-4C4D-8F77-66F811321D3D}" type="presParOf" srcId="{C9336B6F-1EA0-463A-8F27-856E32CE7179}" destId="{CA70F118-716D-49F9-A1A1-CE2B52FDFDFB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EFE119-4862-4988-BB21-DE75A24B5FB8}">
      <dsp:nvSpPr>
        <dsp:cNvPr id="0" name=""/>
        <dsp:cNvSpPr/>
      </dsp:nvSpPr>
      <dsp:spPr>
        <a:xfrm>
          <a:off x="0" y="333329"/>
          <a:ext cx="7239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A6032F-23AB-40A4-BFA3-D0028CB27191}">
      <dsp:nvSpPr>
        <dsp:cNvPr id="0" name=""/>
        <dsp:cNvSpPr/>
      </dsp:nvSpPr>
      <dsp:spPr>
        <a:xfrm>
          <a:off x="361950" y="111929"/>
          <a:ext cx="5067300" cy="442800"/>
        </a:xfrm>
        <a:prstGeom prst="roundRect">
          <a:avLst/>
        </a:prstGeom>
        <a:solidFill>
          <a:schemeClr val="bg2">
            <a:lumMod val="2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32" tIns="0" rIns="1915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TW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 and Motivation</a:t>
          </a:r>
          <a:endParaRPr kumimoji="0" lang="en-US" altLang="zh-TW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3566" y="133545"/>
        <a:ext cx="5024068" cy="399568"/>
      </dsp:txXfrm>
    </dsp:sp>
    <dsp:sp modelId="{1E69BCE5-5710-4FEE-9865-8FFD4AB0EC3A}">
      <dsp:nvSpPr>
        <dsp:cNvPr id="0" name=""/>
        <dsp:cNvSpPr/>
      </dsp:nvSpPr>
      <dsp:spPr>
        <a:xfrm>
          <a:off x="0" y="1013729"/>
          <a:ext cx="7239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59B9C-FEB8-4CE0-9940-C8341802E5C1}">
      <dsp:nvSpPr>
        <dsp:cNvPr id="0" name=""/>
        <dsp:cNvSpPr/>
      </dsp:nvSpPr>
      <dsp:spPr>
        <a:xfrm>
          <a:off x="361950" y="792329"/>
          <a:ext cx="5067300" cy="442800"/>
        </a:xfrm>
        <a:prstGeom prst="roundRect">
          <a:avLst/>
        </a:prstGeom>
        <a:solidFill>
          <a:schemeClr val="bg2">
            <a:lumMod val="2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32" tIns="0" rIns="1915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TW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Existing Works</a:t>
          </a:r>
          <a:endParaRPr kumimoji="0" lang="en-US" altLang="zh-TW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3566" y="813945"/>
        <a:ext cx="5024068" cy="399568"/>
      </dsp:txXfrm>
    </dsp:sp>
    <dsp:sp modelId="{74B8ED3D-5A15-4A6F-B230-FDF909F63CBB}">
      <dsp:nvSpPr>
        <dsp:cNvPr id="0" name=""/>
        <dsp:cNvSpPr/>
      </dsp:nvSpPr>
      <dsp:spPr>
        <a:xfrm>
          <a:off x="0" y="1694129"/>
          <a:ext cx="7239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023666-18C7-44D9-81F2-60E27C630817}">
      <dsp:nvSpPr>
        <dsp:cNvPr id="0" name=""/>
        <dsp:cNvSpPr/>
      </dsp:nvSpPr>
      <dsp:spPr>
        <a:xfrm>
          <a:off x="361950" y="1472729"/>
          <a:ext cx="5067300" cy="442800"/>
        </a:xfrm>
        <a:prstGeom prst="roundRect">
          <a:avLst/>
        </a:prstGeom>
        <a:solidFill>
          <a:schemeClr val="bg2">
            <a:lumMod val="2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32" tIns="0" rIns="1915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TW" sz="20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Problem Specification</a:t>
          </a:r>
          <a:endParaRPr kumimoji="0" lang="en-US" altLang="zh-TW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3566" y="1494345"/>
        <a:ext cx="5024068" cy="399568"/>
      </dsp:txXfrm>
    </dsp:sp>
    <dsp:sp modelId="{2171779F-2C93-4415-8C96-0D9B4E250939}">
      <dsp:nvSpPr>
        <dsp:cNvPr id="0" name=""/>
        <dsp:cNvSpPr/>
      </dsp:nvSpPr>
      <dsp:spPr>
        <a:xfrm>
          <a:off x="0" y="2374529"/>
          <a:ext cx="7239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0F4384-C6CC-47D6-9902-F3DA04B8BA65}">
      <dsp:nvSpPr>
        <dsp:cNvPr id="0" name=""/>
        <dsp:cNvSpPr/>
      </dsp:nvSpPr>
      <dsp:spPr>
        <a:xfrm>
          <a:off x="361950" y="2153129"/>
          <a:ext cx="5067300" cy="442800"/>
        </a:xfrm>
        <a:prstGeom prst="roundRect">
          <a:avLst/>
        </a:prstGeom>
        <a:solidFill>
          <a:schemeClr val="bg2">
            <a:lumMod val="2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32" tIns="0" rIns="1915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TW" sz="20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Solution</a:t>
          </a:r>
          <a:endParaRPr kumimoji="0" lang="en-US" altLang="zh-TW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3566" y="2174745"/>
        <a:ext cx="5024068" cy="399568"/>
      </dsp:txXfrm>
    </dsp:sp>
    <dsp:sp modelId="{D488630A-D25B-40CA-9CD1-843AB2650529}">
      <dsp:nvSpPr>
        <dsp:cNvPr id="0" name=""/>
        <dsp:cNvSpPr/>
      </dsp:nvSpPr>
      <dsp:spPr>
        <a:xfrm>
          <a:off x="0" y="3054929"/>
          <a:ext cx="7239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3BA7A-18AC-47AF-96AB-09F4256B5161}">
      <dsp:nvSpPr>
        <dsp:cNvPr id="0" name=""/>
        <dsp:cNvSpPr/>
      </dsp:nvSpPr>
      <dsp:spPr>
        <a:xfrm>
          <a:off x="361950" y="2833529"/>
          <a:ext cx="5067300" cy="442800"/>
        </a:xfrm>
        <a:prstGeom prst="roundRect">
          <a:avLst/>
        </a:prstGeom>
        <a:solidFill>
          <a:schemeClr val="bg2">
            <a:lumMod val="2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32" tIns="0" rIns="1915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TW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Experimental Evaluation</a:t>
          </a:r>
        </a:p>
      </dsp:txBody>
      <dsp:txXfrm>
        <a:off x="383566" y="2855145"/>
        <a:ext cx="5024068" cy="399568"/>
      </dsp:txXfrm>
    </dsp:sp>
    <dsp:sp modelId="{57E85BEE-A670-4C9A-B2A4-024B949157F7}">
      <dsp:nvSpPr>
        <dsp:cNvPr id="0" name=""/>
        <dsp:cNvSpPr/>
      </dsp:nvSpPr>
      <dsp:spPr>
        <a:xfrm>
          <a:off x="0" y="3735329"/>
          <a:ext cx="7239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D9FD74-7A91-4D86-8AD8-29BD25F5475D}">
      <dsp:nvSpPr>
        <dsp:cNvPr id="0" name=""/>
        <dsp:cNvSpPr/>
      </dsp:nvSpPr>
      <dsp:spPr>
        <a:xfrm>
          <a:off x="361950" y="3513929"/>
          <a:ext cx="5067300" cy="442800"/>
        </a:xfrm>
        <a:prstGeom prst="roundRect">
          <a:avLst/>
        </a:prstGeom>
        <a:solidFill>
          <a:schemeClr val="bg2">
            <a:lumMod val="2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32" tIns="0" rIns="1915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TW" sz="20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 and Future Work</a:t>
          </a:r>
          <a:endParaRPr kumimoji="0" lang="en-US" altLang="zh-TW" sz="2000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3566" y="3535545"/>
        <a:ext cx="5024068" cy="399568"/>
      </dsp:txXfrm>
    </dsp:sp>
    <dsp:sp modelId="{0EDF17FE-301D-4058-BBD5-BC62A5A82057}">
      <dsp:nvSpPr>
        <dsp:cNvPr id="0" name=""/>
        <dsp:cNvSpPr/>
      </dsp:nvSpPr>
      <dsp:spPr>
        <a:xfrm>
          <a:off x="0" y="4415729"/>
          <a:ext cx="7239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474DD2-E9D9-42EA-887E-7E0693E0EAEC}">
      <dsp:nvSpPr>
        <dsp:cNvPr id="0" name=""/>
        <dsp:cNvSpPr/>
      </dsp:nvSpPr>
      <dsp:spPr>
        <a:xfrm>
          <a:off x="361950" y="4194329"/>
          <a:ext cx="5067300" cy="442800"/>
        </a:xfrm>
        <a:prstGeom prst="roundRect">
          <a:avLst/>
        </a:prstGeom>
        <a:solidFill>
          <a:schemeClr val="bg2">
            <a:lumMod val="2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532" tIns="0" rIns="191532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zh-TW" sz="20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Q &amp; A</a:t>
          </a:r>
          <a:endParaRPr lang="en-US" sz="2000" kern="1200"/>
        </a:p>
      </dsp:txBody>
      <dsp:txXfrm>
        <a:off x="383566" y="4215945"/>
        <a:ext cx="5024068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9345E7-2AD2-4D61-81CF-89665F5D98B6}">
      <dsp:nvSpPr>
        <dsp:cNvPr id="0" name=""/>
        <dsp:cNvSpPr/>
      </dsp:nvSpPr>
      <dsp:spPr>
        <a:xfrm>
          <a:off x="0" y="303228"/>
          <a:ext cx="6553200" cy="144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601" tIns="416560" rIns="50860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Histogram of Oriented Gradient (HOG) [1]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Scale Invariant Feature Transform (SIFT) [2] 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Gabor Filters [3] </a:t>
          </a:r>
        </a:p>
      </dsp:txBody>
      <dsp:txXfrm>
        <a:off x="0" y="303228"/>
        <a:ext cx="6553200" cy="1449000"/>
      </dsp:txXfrm>
    </dsp:sp>
    <dsp:sp modelId="{550CA717-8DB3-4931-B84A-677D29D1DD3A}">
      <dsp:nvSpPr>
        <dsp:cNvPr id="0" name=""/>
        <dsp:cNvSpPr/>
      </dsp:nvSpPr>
      <dsp:spPr>
        <a:xfrm>
          <a:off x="327660" y="8028"/>
          <a:ext cx="4587240" cy="590400"/>
        </a:xfrm>
        <a:prstGeom prst="roundRect">
          <a:avLst/>
        </a:prstGeom>
        <a:solidFill>
          <a:schemeClr val="bg2">
            <a:lumMod val="25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3387" tIns="0" rIns="17338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Gradient based </a:t>
          </a:r>
          <a:endParaRPr lang="en-US" sz="2000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6481" y="36849"/>
        <a:ext cx="4529598" cy="532758"/>
      </dsp:txXfrm>
    </dsp:sp>
    <dsp:sp modelId="{CA70F118-716D-49F9-A1A1-CE2B52FDFDFB}">
      <dsp:nvSpPr>
        <dsp:cNvPr id="0" name=""/>
        <dsp:cNvSpPr/>
      </dsp:nvSpPr>
      <dsp:spPr>
        <a:xfrm>
          <a:off x="0" y="2155428"/>
          <a:ext cx="6553200" cy="239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601" tIns="416560" rIns="50860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Local Binary Pattern (LBP) [4, 5]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Local Gradient Pattern (LGP) [6]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Local Ternary Pattern (LTP) [7]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Local Tetra Pattern (</a:t>
          </a:r>
          <a:r>
            <a:rPr lang="en-US" sz="2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LTrP</a:t>
          </a: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) [8]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Local Direction Number Pattern (LDN) [9]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Local Derivative Pattern (LDP) [10]</a:t>
          </a:r>
          <a:endParaRPr lang="en-US" sz="2000" kern="1200" dirty="0"/>
        </a:p>
      </dsp:txBody>
      <dsp:txXfrm>
        <a:off x="0" y="2155428"/>
        <a:ext cx="6553200" cy="2394000"/>
      </dsp:txXfrm>
    </dsp:sp>
    <dsp:sp modelId="{1E465333-C70E-41DE-BB55-D457CBBF5782}">
      <dsp:nvSpPr>
        <dsp:cNvPr id="0" name=""/>
        <dsp:cNvSpPr/>
      </dsp:nvSpPr>
      <dsp:spPr>
        <a:xfrm>
          <a:off x="327660" y="1860229"/>
          <a:ext cx="4587240" cy="590400"/>
        </a:xfrm>
        <a:prstGeom prst="roundRect">
          <a:avLst/>
        </a:prstGeom>
        <a:solidFill>
          <a:schemeClr val="bg2">
            <a:lumMod val="25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3387" tIns="0" rIns="173387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LBP based</a:t>
          </a:r>
          <a:endParaRPr lang="en-US" sz="2000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6481" y="1889050"/>
        <a:ext cx="4529598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72B0214-9519-4B63-B005-9143C638F15E}" type="datetimeFigureOut">
              <a:rPr lang="en-US"/>
              <a:pPr>
                <a:defRPr/>
              </a:pPr>
              <a:t>5/23/2016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9EB33903-805D-4A64-99E5-E1EFF3F1FB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80078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F2C4C4E-1D47-4777-8B22-D024D844A972}" type="slidenum">
              <a:rPr lang="en-US" altLang="en-US" smtClean="0"/>
              <a:pPr/>
              <a:t>1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687642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 smtClean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D5029A1-E2D0-4082-9225-92FD9FB60648}" type="slidenum">
              <a:rPr lang="en-US" altLang="en-US" smtClean="0"/>
              <a:pPr/>
              <a:t>2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88380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1FE3D8D-0687-4F9F-AAE4-1333FE92D358}" type="slidenum">
              <a:rPr lang="en-US" altLang="en-US" smtClean="0"/>
              <a:pPr/>
              <a:t>7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08616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1FE3D8D-0687-4F9F-AAE4-1333FE92D358}" type="slidenum">
              <a:rPr lang="en-US" altLang="en-US" smtClean="0"/>
              <a:pPr/>
              <a:t>8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25921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93EB518-C638-4E13-8B0A-6146A2688F29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1952A-3AC5-4ED2-A0AA-9BCBCA332FE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20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CD0CAB-29B2-4671-9B1E-1DB96E38C22B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1952A-3AC5-4ED2-A0AA-9BCBCA332FE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78662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9FFE49-B61D-4B01-B091-0FC7902C677B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1952A-3AC5-4ED2-A0AA-9BCBCA332FE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75734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524E78-E7BB-4C84-B3A9-8C880A5ED1C1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1952A-3AC5-4ED2-A0AA-9BCBCA332FE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6857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761A1D-86C9-4D5D-A12C-6B114D1AAEF4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1952A-3AC5-4ED2-A0AA-9BCBCA332FE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426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5C1EBD-0457-4A48-912C-BB3F7CB2DC37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1952A-3AC5-4ED2-A0AA-9BCBCA332FE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3551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BD0C81-A40B-4760-BF57-A717C1A77FBA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1952A-3AC5-4ED2-A0AA-9BCBCA332FE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78842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471215A-332A-4AE2-845C-6CA67B593365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1952A-3AC5-4ED2-A0AA-9BCBCA332FE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68641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BA6AD0-C370-4C99-87E4-79C3881660ED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1952A-3AC5-4ED2-A0AA-9BCBCA332FE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81344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5BE1606A-D01F-4521-9BE5-0D84AD559200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0361952A-3AC5-4ED2-A0AA-9BCBCA332FE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9335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081568-E485-4751-8C90-62E4E68EF35D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1952A-3AC5-4ED2-A0AA-9BCBCA332FE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5058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D35E921C-7B64-4EA3-846C-0DD02B33D9F9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361952A-3AC5-4ED2-A0AA-9BCBCA332FEC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109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2"/>
          <p:cNvSpPr>
            <a:spLocks noGrp="1"/>
          </p:cNvSpPr>
          <p:nvPr>
            <p:ph type="ctrTitle"/>
          </p:nvPr>
        </p:nvSpPr>
        <p:spPr>
          <a:xfrm>
            <a:off x="647700" y="533400"/>
            <a:ext cx="7772400" cy="1295400"/>
          </a:xfrm>
        </p:spPr>
        <p:txBody>
          <a:bodyPr/>
          <a:lstStyle/>
          <a:p>
            <a:r>
              <a:rPr lang="en-US" altLang="en-US" sz="2800" dirty="0" smtClean="0"/>
              <a:t>Designing Feature Descriptor for Image Classification </a:t>
            </a:r>
          </a:p>
        </p:txBody>
      </p:sp>
      <p:pic>
        <p:nvPicPr>
          <p:cNvPr id="14341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4.bp.blogspot.com/-7P2S0VaENIE/UE7EA_9OmcI/AAAAAAAAAC4/STyGzxLfOYo/s1600/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81200"/>
            <a:ext cx="3321875" cy="2194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11816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400" dirty="0" smtClean="0">
                <a:cs typeface="Times New Roman" panose="02020603050405020304" pitchFamily="18" charset="0"/>
              </a:rPr>
              <a:t>Existing Works</a:t>
            </a:r>
            <a:endParaRPr lang="en-US" sz="4400" dirty="0">
              <a:cs typeface="Times New Roman" panose="02020603050405020304" pitchFamily="18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638" lvl="1" indent="0" algn="just">
              <a:buFont typeface="Wingdings" panose="05000000000000000000" pitchFamily="2" charset="2"/>
              <a:buNone/>
            </a:pPr>
            <a:r>
              <a:rPr lang="en-US" altLang="en-US" smtClean="0"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6290CD-1DE4-416E-BD96-93BFD74F6704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51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C7CEABB5-E04E-4DDE-95EF-6F3A121FB6E1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10</a:t>
            </a:fld>
            <a:endParaRPr kumimoji="0" lang="en-US" altLang="zh-TW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537765361"/>
              </p:ext>
            </p:extLst>
          </p:nvPr>
        </p:nvGraphicFramePr>
        <p:xfrm>
          <a:off x="609600" y="1752600"/>
          <a:ext cx="6553200" cy="4557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1512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Texture Classification: </a:t>
            </a:r>
            <a:r>
              <a:rPr lang="en-US" sz="4400" dirty="0" err="1" smtClean="0"/>
              <a:t>K’th</a:t>
            </a:r>
            <a:r>
              <a:rPr lang="en-US" sz="4400" dirty="0" smtClean="0"/>
              <a:t> Tips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1A34651-4551-49D6-95E5-79453952841A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100</a:t>
            </a:fld>
            <a:endParaRPr lang="en-US" altLang="zh-TW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981200"/>
            <a:ext cx="4591470" cy="3108960"/>
          </a:xfrm>
          <a:prstGeom prst="rect">
            <a:avLst/>
          </a:prstGeom>
        </p:spPr>
      </p:pic>
      <p:pic>
        <p:nvPicPr>
          <p:cNvPr id="9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68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Skin Disease Classification: 3-Skin Disease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AD25FB3-CE5E-4424-9574-EA7A44B4ADDA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101</a:t>
            </a:fld>
            <a:endParaRPr lang="en-US" altLang="zh-TW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981200"/>
            <a:ext cx="4631545" cy="3017520"/>
          </a:xfrm>
          <a:prstGeom prst="rect">
            <a:avLst/>
          </a:prstGeom>
        </p:spPr>
      </p:pic>
      <p:pic>
        <p:nvPicPr>
          <p:cNvPr id="9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86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15204"/>
            <a:ext cx="7543800" cy="108499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400" dirty="0" smtClean="0">
                <a:cs typeface="Times New Roman" panose="02020603050405020304" pitchFamily="18" charset="0"/>
              </a:rPr>
              <a:t>Problem Specification: </a:t>
            </a:r>
            <a:r>
              <a:rPr lang="en-US" altLang="en-US" sz="4400" dirty="0">
                <a:cs typeface="Times New Roman" panose="02020603050405020304" pitchFamily="18" charset="0"/>
              </a:rPr>
              <a:t>gradient based </a:t>
            </a:r>
            <a:r>
              <a:rPr lang="en-US" altLang="en-US" sz="4400" dirty="0" smtClean="0">
                <a:cs typeface="Times New Roman" panose="02020603050405020304" pitchFamily="18" charset="0"/>
              </a:rPr>
              <a:t>techniques </a:t>
            </a:r>
            <a:endParaRPr lang="en-US" sz="4400" dirty="0">
              <a:cs typeface="Times New Roman" panose="02020603050405020304" pitchFamily="18" charset="0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822960" y="1752600"/>
            <a:ext cx="5369973" cy="4230439"/>
          </a:xfrm>
        </p:spPr>
        <p:txBody>
          <a:bodyPr/>
          <a:lstStyle/>
          <a:p>
            <a:pPr lvl="1" algn="just">
              <a:buFont typeface="Courier New" panose="02070309020205020404" pitchFamily="49" charset="0"/>
              <a:buChar char="o"/>
            </a:pPr>
            <a:r>
              <a:rPr lang="en-US" altLang="zh-TW" dirty="0" smtClean="0">
                <a:latin typeface="+mj-lt"/>
                <a:cs typeface="Times New Roman" panose="02020603050405020304" pitchFamily="18" charset="0"/>
              </a:rPr>
              <a:t>Two </a:t>
            </a:r>
            <a:r>
              <a:rPr lang="en-US" altLang="zh-TW" dirty="0" smtClean="0">
                <a:latin typeface="+mj-lt"/>
                <a:cs typeface="Times New Roman" panose="02020603050405020304" pitchFamily="18" charset="0"/>
              </a:rPr>
              <a:t>gradients having same direction may </a:t>
            </a:r>
            <a:r>
              <a:rPr lang="en-US" altLang="zh-TW" dirty="0" smtClean="0">
                <a:latin typeface="+mj-lt"/>
                <a:cs typeface="Times New Roman" panose="02020603050405020304" pitchFamily="18" charset="0"/>
              </a:rPr>
              <a:t>correspond to different local structures but gradient based methods fail to differentiate those. </a:t>
            </a:r>
            <a:endParaRPr lang="en-US" altLang="en-US" dirty="0" smtClean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41181F-209F-42DC-AAA8-1B4A402B6B9C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just"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253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3BA9EB1-D65F-46BA-B7D3-3A7CA867B955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11</a:t>
            </a:fld>
            <a:endParaRPr kumimoji="0" lang="en-US" altLang="zh-TW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25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95600"/>
            <a:ext cx="47339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6" name="Rectangle 1"/>
          <p:cNvSpPr>
            <a:spLocks noChangeArrowheads="1"/>
          </p:cNvSpPr>
          <p:nvPr/>
        </p:nvSpPr>
        <p:spPr bwMode="auto">
          <a:xfrm>
            <a:off x="1447800" y="5651500"/>
            <a:ext cx="4953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just" eaLnBrk="1" hangingPunct="1"/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Fig. </a:t>
            </a:r>
            <a:r>
              <a:rPr lang="en-US" altLang="en-US" sz="1600" dirty="0" smtClean="0">
                <a:latin typeface="+mj-lt"/>
                <a:cs typeface="Times New Roman" panose="02020603050405020304" pitchFamily="18" charset="0"/>
              </a:rPr>
              <a:t>3: </a:t>
            </a: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Limitation of gradient based techniques [11] </a:t>
            </a:r>
          </a:p>
        </p:txBody>
      </p:sp>
      <p:pic>
        <p:nvPicPr>
          <p:cNvPr id="22537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8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76"/>
          <a:stretch>
            <a:fillRect/>
          </a:stretch>
        </p:blipFill>
        <p:spPr bwMode="auto">
          <a:xfrm>
            <a:off x="6231033" y="1747447"/>
            <a:ext cx="2819400" cy="296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val 8"/>
          <p:cNvSpPr>
            <a:spLocks noChangeArrowheads="1"/>
          </p:cNvSpPr>
          <p:nvPr/>
        </p:nvSpPr>
        <p:spPr bwMode="auto">
          <a:xfrm>
            <a:off x="6402483" y="1947472"/>
            <a:ext cx="2438400" cy="2438400"/>
          </a:xfrm>
          <a:prstGeom prst="ellipse">
            <a:avLst/>
          </a:prstGeom>
          <a:gradFill rotWithShape="1">
            <a:gsLst>
              <a:gs pos="0">
                <a:schemeClr val="tx2">
                  <a:alpha val="0"/>
                </a:schemeClr>
              </a:gs>
              <a:gs pos="100000">
                <a:schemeClr val="tx2">
                  <a:gamma/>
                  <a:shade val="0"/>
                  <a:invGamma/>
                  <a:alpha val="89000"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 eaLnBrk="1" hangingPunct="1">
              <a:defRPr/>
            </a:pPr>
            <a:endParaRPr lang="en-US">
              <a:latin typeface="+mj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/>
          <p:cNvSpPr>
            <a:spLocks noGrp="1"/>
          </p:cNvSpPr>
          <p:nvPr>
            <p:ph type="title"/>
          </p:nvPr>
        </p:nvSpPr>
        <p:spPr>
          <a:xfrm>
            <a:off x="762000" y="457200"/>
            <a:ext cx="7863840" cy="111516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TW" sz="4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Problem Specification: LBP/ CENTRIST</a:t>
            </a:r>
            <a:endParaRPr lang="zh-TW" altLang="en-US" sz="44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3593" name="Content Placeholder 5"/>
          <p:cNvSpPr>
            <a:spLocks noGrp="1"/>
          </p:cNvSpPr>
          <p:nvPr>
            <p:ph idx="1"/>
          </p:nvPr>
        </p:nvSpPr>
        <p:spPr>
          <a:xfrm>
            <a:off x="1295400" y="4911725"/>
            <a:ext cx="6629400" cy="498475"/>
          </a:xfrm>
        </p:spPr>
        <p:txBody>
          <a:bodyPr>
            <a:normAutofit/>
          </a:bodyPr>
          <a:lstStyle/>
          <a:p>
            <a:pPr marL="0" indent="0" algn="ctr">
              <a:buFont typeface="Wingdings 2" panose="05020102010507070707" pitchFamily="18" charset="2"/>
              <a:buNone/>
            </a:pP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Fig. </a:t>
            </a:r>
            <a:r>
              <a:rPr lang="en-US" altLang="en-US" sz="1600" dirty="0" smtClean="0">
                <a:latin typeface="+mj-lt"/>
                <a:cs typeface="Times New Roman" panose="02020603050405020304" pitchFamily="18" charset="0"/>
              </a:rPr>
              <a:t>4: </a:t>
            </a: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Basic LBP/CENTRIST</a:t>
            </a:r>
            <a:endParaRPr lang="en-US" altLang="en-US" sz="1600" dirty="0" smtClean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1BE3A9-9BFB-4DF6-9B2E-C5905A93A624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3556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3D0FF8D-4856-4F47-9992-EDC76F7A5BE5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12</a:t>
            </a:fld>
            <a:endParaRPr kumimoji="0" lang="en-US" altLang="zh-TW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073709"/>
              </p:ext>
            </p:extLst>
          </p:nvPr>
        </p:nvGraphicFramePr>
        <p:xfrm>
          <a:off x="381000" y="2387601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143633"/>
              </p:ext>
            </p:extLst>
          </p:nvPr>
        </p:nvGraphicFramePr>
        <p:xfrm>
          <a:off x="5181600" y="2387601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3" idx="3"/>
            <a:endCxn id="7" idx="1"/>
          </p:cNvCxnSpPr>
          <p:nvPr/>
        </p:nvCxnSpPr>
        <p:spPr>
          <a:xfrm>
            <a:off x="3505200" y="3556000"/>
            <a:ext cx="1676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597" name="TextBox 4"/>
          <p:cNvSpPr txBox="1">
            <a:spLocks noChangeArrowheads="1"/>
          </p:cNvSpPr>
          <p:nvPr/>
        </p:nvSpPr>
        <p:spPr bwMode="auto">
          <a:xfrm>
            <a:off x="3505200" y="3135313"/>
            <a:ext cx="1676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 dirty="0">
                <a:latin typeface="+mj-lt"/>
                <a:cs typeface="Times New Roman" panose="02020603050405020304" pitchFamily="18" charset="0"/>
              </a:rPr>
              <a:t>Threshold = 0</a:t>
            </a:r>
          </a:p>
        </p:txBody>
      </p:sp>
      <p:pic>
        <p:nvPicPr>
          <p:cNvPr id="23598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9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標題 1"/>
          <p:cNvSpPr>
            <a:spLocks noGrp="1"/>
          </p:cNvSpPr>
          <p:nvPr>
            <p:ph type="title"/>
          </p:nvPr>
        </p:nvSpPr>
        <p:spPr>
          <a:xfrm>
            <a:off x="822960" y="381000"/>
            <a:ext cx="7787640" cy="1170722"/>
          </a:xfrm>
        </p:spPr>
        <p:txBody>
          <a:bodyPr>
            <a:normAutofit fontScale="90000"/>
          </a:bodyPr>
          <a:lstStyle/>
          <a:p>
            <a:r>
              <a:rPr lang="en-US" altLang="zh-TW" sz="4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Problem </a:t>
            </a:r>
            <a:r>
              <a:rPr lang="en-US" altLang="zh-TW" sz="4400" dirty="0">
                <a:solidFill>
                  <a:schemeClr val="tx1"/>
                </a:solidFill>
                <a:cs typeface="Times New Roman" panose="02020603050405020304" pitchFamily="18" charset="0"/>
              </a:rPr>
              <a:t>Specification: LBP/ CENTRIST</a:t>
            </a:r>
            <a:endParaRPr lang="zh-TW" altLang="en-US" sz="44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4617" name="Content Placeholder 5"/>
          <p:cNvSpPr>
            <a:spLocks noGrp="1"/>
          </p:cNvSpPr>
          <p:nvPr>
            <p:ph idx="1"/>
          </p:nvPr>
        </p:nvSpPr>
        <p:spPr>
          <a:xfrm>
            <a:off x="1295400" y="4911725"/>
            <a:ext cx="6629400" cy="498475"/>
          </a:xfrm>
        </p:spPr>
        <p:txBody>
          <a:bodyPr>
            <a:normAutofit/>
          </a:bodyPr>
          <a:lstStyle/>
          <a:p>
            <a:pPr marL="0" indent="0" algn="ctr">
              <a:buFont typeface="Wingdings 2" panose="05020102010507070707" pitchFamily="18" charset="2"/>
              <a:buNone/>
            </a:pPr>
            <a:r>
              <a:rPr lang="en-US" altLang="en-US" sz="1600" dirty="0" smtClean="0">
                <a:latin typeface="+mj-lt"/>
                <a:cs typeface="Times New Roman" panose="02020603050405020304" pitchFamily="18" charset="0"/>
              </a:rPr>
              <a:t>Fig. 4: Basic LBP/CENTRIST 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80F1C6B-0E63-4440-A340-7E064E03A73F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4580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217F9F0-88DE-4DD9-AFC5-0A2B4CF70638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13</a:t>
            </a:fld>
            <a:endParaRPr kumimoji="0" lang="en-US" altLang="zh-TW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376661"/>
              </p:ext>
            </p:extLst>
          </p:nvPr>
        </p:nvGraphicFramePr>
        <p:xfrm>
          <a:off x="533400" y="2387601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7199612"/>
              </p:ext>
            </p:extLst>
          </p:nvPr>
        </p:nvGraphicFramePr>
        <p:xfrm>
          <a:off x="5029200" y="2387601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3" idx="3"/>
            <a:endCxn id="7" idx="1"/>
          </p:cNvCxnSpPr>
          <p:nvPr/>
        </p:nvCxnSpPr>
        <p:spPr>
          <a:xfrm>
            <a:off x="3657600" y="3556000"/>
            <a:ext cx="1371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621" name="TextBox 11"/>
          <p:cNvSpPr txBox="1">
            <a:spLocks noChangeArrowheads="1"/>
          </p:cNvSpPr>
          <p:nvPr/>
        </p:nvSpPr>
        <p:spPr bwMode="auto">
          <a:xfrm>
            <a:off x="3733800" y="3135313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 dirty="0">
                <a:latin typeface="+mj-lt"/>
                <a:cs typeface="Times New Roman" panose="02020603050405020304" pitchFamily="18" charset="0"/>
              </a:rPr>
              <a:t>5 – 4 &gt;= 0</a:t>
            </a:r>
          </a:p>
        </p:txBody>
      </p:sp>
      <p:pic>
        <p:nvPicPr>
          <p:cNvPr id="24622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3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/>
          <p:cNvSpPr>
            <a:spLocks noGrp="1"/>
          </p:cNvSpPr>
          <p:nvPr>
            <p:ph type="title"/>
          </p:nvPr>
        </p:nvSpPr>
        <p:spPr>
          <a:xfrm>
            <a:off x="822960" y="518378"/>
            <a:ext cx="7787640" cy="1081822"/>
          </a:xfrm>
        </p:spPr>
        <p:txBody>
          <a:bodyPr>
            <a:normAutofit fontScale="90000"/>
          </a:bodyPr>
          <a:lstStyle/>
          <a:p>
            <a:r>
              <a:rPr lang="en-US" altLang="zh-TW" sz="4400" dirty="0">
                <a:solidFill>
                  <a:schemeClr val="tx1"/>
                </a:solidFill>
                <a:cs typeface="Times New Roman" panose="02020603050405020304" pitchFamily="18" charset="0"/>
              </a:rPr>
              <a:t>Problem Specification: LBP/ CENTRIST</a:t>
            </a:r>
            <a:endParaRPr lang="zh-TW" altLang="en-US" sz="44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5641" name="Content Placeholder 5"/>
          <p:cNvSpPr>
            <a:spLocks noGrp="1"/>
          </p:cNvSpPr>
          <p:nvPr>
            <p:ph idx="1"/>
          </p:nvPr>
        </p:nvSpPr>
        <p:spPr>
          <a:xfrm>
            <a:off x="1295400" y="4911725"/>
            <a:ext cx="6629400" cy="498475"/>
          </a:xfrm>
        </p:spPr>
        <p:txBody>
          <a:bodyPr>
            <a:normAutofit/>
          </a:bodyPr>
          <a:lstStyle/>
          <a:p>
            <a:pPr marL="0" indent="0" algn="ctr">
              <a:buFont typeface="Wingdings 2" panose="05020102010507070707" pitchFamily="18" charset="2"/>
              <a:buNone/>
            </a:pP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Fig. </a:t>
            </a:r>
            <a:r>
              <a:rPr lang="en-US" altLang="en-US" sz="1600" dirty="0" smtClean="0">
                <a:latin typeface="+mj-lt"/>
                <a:cs typeface="Times New Roman" panose="02020603050405020304" pitchFamily="18" charset="0"/>
              </a:rPr>
              <a:t>4: </a:t>
            </a: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Basic LBP/CENTRIST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5D1167-5C98-4EC7-99BC-716B7469EF06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60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A427CC6-624C-4E2C-A8FE-A3DF2234514A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14</a:t>
            </a:fld>
            <a:endParaRPr kumimoji="0" lang="en-US" altLang="zh-TW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91946"/>
              </p:ext>
            </p:extLst>
          </p:nvPr>
        </p:nvGraphicFramePr>
        <p:xfrm>
          <a:off x="609600" y="21590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838892"/>
              </p:ext>
            </p:extLst>
          </p:nvPr>
        </p:nvGraphicFramePr>
        <p:xfrm>
          <a:off x="5029200" y="21336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3" idx="3"/>
            <a:endCxn id="7" idx="1"/>
          </p:cNvCxnSpPr>
          <p:nvPr/>
        </p:nvCxnSpPr>
        <p:spPr>
          <a:xfrm flipV="1">
            <a:off x="3733800" y="3301999"/>
            <a:ext cx="1295400" cy="25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645" name="TextBox 11"/>
          <p:cNvSpPr txBox="1">
            <a:spLocks noChangeArrowheads="1"/>
          </p:cNvSpPr>
          <p:nvPr/>
        </p:nvSpPr>
        <p:spPr bwMode="auto">
          <a:xfrm>
            <a:off x="3733800" y="2906713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>
                <a:latin typeface="+mj-lt"/>
                <a:cs typeface="Times New Roman" panose="02020603050405020304" pitchFamily="18" charset="0"/>
              </a:rPr>
              <a:t>9 – 4 &gt;= 0</a:t>
            </a:r>
          </a:p>
        </p:txBody>
      </p:sp>
      <p:pic>
        <p:nvPicPr>
          <p:cNvPr id="25646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7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標題 1"/>
          <p:cNvSpPr>
            <a:spLocks noGrp="1"/>
          </p:cNvSpPr>
          <p:nvPr>
            <p:ph type="title"/>
          </p:nvPr>
        </p:nvSpPr>
        <p:spPr>
          <a:xfrm>
            <a:off x="822960" y="518378"/>
            <a:ext cx="7787640" cy="1081822"/>
          </a:xfrm>
        </p:spPr>
        <p:txBody>
          <a:bodyPr>
            <a:normAutofit fontScale="90000"/>
          </a:bodyPr>
          <a:lstStyle/>
          <a:p>
            <a:r>
              <a:rPr lang="en-US" altLang="zh-TW" sz="4400" dirty="0">
                <a:solidFill>
                  <a:schemeClr val="tx1"/>
                </a:solidFill>
                <a:cs typeface="Times New Roman" panose="02020603050405020304" pitchFamily="18" charset="0"/>
              </a:rPr>
              <a:t>Problem Specification: LBP/ CENTRIST</a:t>
            </a:r>
            <a:endParaRPr lang="zh-TW" altLang="en-US" sz="44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5641" name="Content Placeholder 5"/>
          <p:cNvSpPr>
            <a:spLocks noGrp="1"/>
          </p:cNvSpPr>
          <p:nvPr>
            <p:ph idx="1"/>
          </p:nvPr>
        </p:nvSpPr>
        <p:spPr>
          <a:xfrm>
            <a:off x="1295400" y="4911725"/>
            <a:ext cx="6629400" cy="498475"/>
          </a:xfrm>
        </p:spPr>
        <p:txBody>
          <a:bodyPr>
            <a:normAutofit/>
          </a:bodyPr>
          <a:lstStyle/>
          <a:p>
            <a:pPr marL="0" indent="0" algn="ctr">
              <a:buFont typeface="Wingdings 2" panose="05020102010507070707" pitchFamily="18" charset="2"/>
              <a:buNone/>
            </a:pP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Fig. </a:t>
            </a:r>
            <a:r>
              <a:rPr lang="en-US" altLang="en-US" sz="1600" dirty="0" smtClean="0">
                <a:latin typeface="+mj-lt"/>
                <a:cs typeface="Times New Roman" panose="02020603050405020304" pitchFamily="18" charset="0"/>
              </a:rPr>
              <a:t>4: </a:t>
            </a: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Basic LBP/CENTRIST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05D1167-5C98-4EC7-99BC-716B7469EF06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560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A427CC6-624C-4E2C-A8FE-A3DF2234514A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15</a:t>
            </a:fld>
            <a:endParaRPr kumimoji="0" lang="en-US" altLang="zh-TW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609600" y="21590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930409"/>
              </p:ext>
            </p:extLst>
          </p:nvPr>
        </p:nvGraphicFramePr>
        <p:xfrm>
          <a:off x="5029200" y="21336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3" idx="3"/>
            <a:endCxn id="7" idx="1"/>
          </p:cNvCxnSpPr>
          <p:nvPr/>
        </p:nvCxnSpPr>
        <p:spPr>
          <a:xfrm flipV="1">
            <a:off x="3733800" y="3301999"/>
            <a:ext cx="1295400" cy="25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645" name="TextBox 11"/>
          <p:cNvSpPr txBox="1">
            <a:spLocks noChangeArrowheads="1"/>
          </p:cNvSpPr>
          <p:nvPr/>
        </p:nvSpPr>
        <p:spPr bwMode="auto">
          <a:xfrm>
            <a:off x="3733800" y="2906713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>
                <a:latin typeface="+mj-lt"/>
                <a:cs typeface="Times New Roman" panose="02020603050405020304" pitchFamily="18" charset="0"/>
              </a:rPr>
              <a:t>9 – 4 &gt;= 0</a:t>
            </a:r>
          </a:p>
        </p:txBody>
      </p:sp>
      <p:pic>
        <p:nvPicPr>
          <p:cNvPr id="25646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47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698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標題 1"/>
          <p:cNvSpPr>
            <a:spLocks noGrp="1"/>
          </p:cNvSpPr>
          <p:nvPr>
            <p:ph type="title"/>
          </p:nvPr>
        </p:nvSpPr>
        <p:spPr>
          <a:xfrm>
            <a:off x="822960" y="152400"/>
            <a:ext cx="8195628" cy="1450757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chemeClr val="tx1"/>
                </a:solidFill>
                <a:cs typeface="Times New Roman" panose="02020603050405020304" pitchFamily="18" charset="0"/>
              </a:rPr>
              <a:t>Problem Specification: LBP/ CENTRIST</a:t>
            </a:r>
            <a:endParaRPr lang="zh-TW" altLang="en-US" sz="40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6665" name="Content Placeholder 5"/>
          <p:cNvSpPr>
            <a:spLocks noGrp="1"/>
          </p:cNvSpPr>
          <p:nvPr>
            <p:ph idx="1"/>
          </p:nvPr>
        </p:nvSpPr>
        <p:spPr>
          <a:xfrm>
            <a:off x="1295400" y="4911725"/>
            <a:ext cx="6629400" cy="498475"/>
          </a:xfrm>
        </p:spPr>
        <p:txBody>
          <a:bodyPr>
            <a:normAutofit/>
          </a:bodyPr>
          <a:lstStyle/>
          <a:p>
            <a:pPr marL="0" indent="0" algn="ctr">
              <a:buFont typeface="Wingdings 2" panose="05020102010507070707" pitchFamily="18" charset="2"/>
              <a:buNone/>
            </a:pP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Fig. </a:t>
            </a:r>
            <a:r>
              <a:rPr lang="en-US" altLang="en-US" sz="1600" dirty="0" smtClean="0">
                <a:latin typeface="+mj-lt"/>
                <a:cs typeface="Times New Roman" panose="02020603050405020304" pitchFamily="18" charset="0"/>
              </a:rPr>
              <a:t>4: </a:t>
            </a: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Basic LBP/CENTRIST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8BC54FA-C6C4-4658-80A7-6E4F7CD63C59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662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0D66DBE-8AE7-4DEE-AF8C-7CA939079F65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16</a:t>
            </a:fld>
            <a:endParaRPr kumimoji="0" lang="en-US" altLang="zh-TW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727385"/>
              </p:ext>
            </p:extLst>
          </p:nvPr>
        </p:nvGraphicFramePr>
        <p:xfrm>
          <a:off x="533400" y="21590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351935"/>
              </p:ext>
            </p:extLst>
          </p:nvPr>
        </p:nvGraphicFramePr>
        <p:xfrm>
          <a:off x="5029200" y="21336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3" idx="3"/>
            <a:endCxn id="7" idx="1"/>
          </p:cNvCxnSpPr>
          <p:nvPr/>
        </p:nvCxnSpPr>
        <p:spPr>
          <a:xfrm flipV="1">
            <a:off x="3657600" y="3301999"/>
            <a:ext cx="1371600" cy="25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669" name="TextBox 11"/>
          <p:cNvSpPr txBox="1">
            <a:spLocks noChangeArrowheads="1"/>
          </p:cNvSpPr>
          <p:nvPr/>
        </p:nvSpPr>
        <p:spPr bwMode="auto">
          <a:xfrm>
            <a:off x="3733800" y="2865438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>
                <a:latin typeface="+mj-lt"/>
                <a:cs typeface="Times New Roman" panose="02020603050405020304" pitchFamily="18" charset="0"/>
              </a:rPr>
              <a:t>6 – 4 &gt;= 0</a:t>
            </a:r>
          </a:p>
        </p:txBody>
      </p:sp>
      <p:pic>
        <p:nvPicPr>
          <p:cNvPr id="26670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71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標題 1"/>
          <p:cNvSpPr>
            <a:spLocks noGrp="1"/>
          </p:cNvSpPr>
          <p:nvPr>
            <p:ph type="title"/>
          </p:nvPr>
        </p:nvSpPr>
        <p:spPr>
          <a:xfrm>
            <a:off x="822960" y="152400"/>
            <a:ext cx="8195628" cy="1450757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chemeClr val="tx1"/>
                </a:solidFill>
                <a:cs typeface="Times New Roman" panose="02020603050405020304" pitchFamily="18" charset="0"/>
              </a:rPr>
              <a:t>Problem Specification: LBP/ CENTRIST</a:t>
            </a:r>
            <a:endParaRPr lang="zh-TW" altLang="en-US" sz="40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27689" name="Content Placeholder 5"/>
          <p:cNvSpPr>
            <a:spLocks noGrp="1"/>
          </p:cNvSpPr>
          <p:nvPr>
            <p:ph idx="1"/>
          </p:nvPr>
        </p:nvSpPr>
        <p:spPr>
          <a:xfrm>
            <a:off x="1295400" y="4911725"/>
            <a:ext cx="6629400" cy="498475"/>
          </a:xfrm>
        </p:spPr>
        <p:txBody>
          <a:bodyPr>
            <a:normAutofit/>
          </a:bodyPr>
          <a:lstStyle/>
          <a:p>
            <a:pPr marL="0" indent="0" algn="ctr">
              <a:buFont typeface="Wingdings 2" panose="05020102010507070707" pitchFamily="18" charset="2"/>
              <a:buNone/>
            </a:pP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Fig. </a:t>
            </a:r>
            <a:r>
              <a:rPr lang="en-US" altLang="en-US" sz="1600" dirty="0" smtClean="0">
                <a:latin typeface="+mj-lt"/>
                <a:cs typeface="Times New Roman" panose="02020603050405020304" pitchFamily="18" charset="0"/>
              </a:rPr>
              <a:t>4: </a:t>
            </a: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Basic LBP/CENTRIST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DA58FCF-1788-4089-B2CC-F3884697D4DC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7652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89C9156-E843-47D2-BB71-21B443B52EF5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17</a:t>
            </a:fld>
            <a:endParaRPr kumimoji="0" lang="en-US" altLang="zh-TW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574824"/>
              </p:ext>
            </p:extLst>
          </p:nvPr>
        </p:nvGraphicFramePr>
        <p:xfrm>
          <a:off x="533400" y="21590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286042"/>
              </p:ext>
            </p:extLst>
          </p:nvPr>
        </p:nvGraphicFramePr>
        <p:xfrm>
          <a:off x="5029200" y="21336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3" idx="3"/>
            <a:endCxn id="7" idx="1"/>
          </p:cNvCxnSpPr>
          <p:nvPr/>
        </p:nvCxnSpPr>
        <p:spPr>
          <a:xfrm flipV="1">
            <a:off x="3657600" y="3301999"/>
            <a:ext cx="1371600" cy="25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693" name="TextBox 11"/>
          <p:cNvSpPr txBox="1">
            <a:spLocks noChangeArrowheads="1"/>
          </p:cNvSpPr>
          <p:nvPr/>
        </p:nvSpPr>
        <p:spPr bwMode="auto">
          <a:xfrm>
            <a:off x="3733800" y="2865438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>
                <a:latin typeface="+mj-lt"/>
                <a:cs typeface="Times New Roman" panose="02020603050405020304" pitchFamily="18" charset="0"/>
              </a:rPr>
              <a:t>3 – 4 &gt;= 0</a:t>
            </a:r>
          </a:p>
        </p:txBody>
      </p:sp>
      <p:pic>
        <p:nvPicPr>
          <p:cNvPr id="27694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95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標題 1"/>
          <p:cNvSpPr>
            <a:spLocks noGrp="1"/>
          </p:cNvSpPr>
          <p:nvPr>
            <p:ph type="title"/>
          </p:nvPr>
        </p:nvSpPr>
        <p:spPr>
          <a:xfrm>
            <a:off x="822960" y="152400"/>
            <a:ext cx="8016240" cy="1450757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chemeClr val="tx1"/>
                </a:solidFill>
                <a:cs typeface="Times New Roman" panose="02020603050405020304" pitchFamily="18" charset="0"/>
              </a:rPr>
              <a:t>Problem Specification: LBP/ CENTRIST</a:t>
            </a:r>
            <a:endParaRPr lang="zh-TW" altLang="en-US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13" name="Content Placeholder 5"/>
          <p:cNvSpPr>
            <a:spLocks noGrp="1"/>
          </p:cNvSpPr>
          <p:nvPr>
            <p:ph idx="1"/>
          </p:nvPr>
        </p:nvSpPr>
        <p:spPr>
          <a:xfrm>
            <a:off x="1295400" y="4911725"/>
            <a:ext cx="6629400" cy="498475"/>
          </a:xfrm>
        </p:spPr>
        <p:txBody>
          <a:bodyPr>
            <a:normAutofit/>
          </a:bodyPr>
          <a:lstStyle/>
          <a:p>
            <a:pPr marL="0" indent="0" algn="ctr">
              <a:buFont typeface="Wingdings 2" panose="05020102010507070707" pitchFamily="18" charset="2"/>
              <a:buNone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4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LBP/CENTRIST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613897-FC77-4799-9677-15A0AF69D894}" type="datetime1"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76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E46E2EB-C9DE-4DAF-A8D9-5E27DFC80BA2}" type="slidenum">
              <a:rPr kumimoji="0" lang="en-US" altLang="zh-TW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kumimoji="0" lang="en-US" altLang="zh-TW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59694"/>
              </p:ext>
            </p:extLst>
          </p:nvPr>
        </p:nvGraphicFramePr>
        <p:xfrm>
          <a:off x="533400" y="21590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668230"/>
              </p:ext>
            </p:extLst>
          </p:nvPr>
        </p:nvGraphicFramePr>
        <p:xfrm>
          <a:off x="5029200" y="21336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3" idx="3"/>
            <a:endCxn id="7" idx="1"/>
          </p:cNvCxnSpPr>
          <p:nvPr/>
        </p:nvCxnSpPr>
        <p:spPr>
          <a:xfrm flipV="1">
            <a:off x="3657600" y="3301999"/>
            <a:ext cx="1371600" cy="25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717" name="TextBox 11"/>
          <p:cNvSpPr txBox="1">
            <a:spLocks noChangeArrowheads="1"/>
          </p:cNvSpPr>
          <p:nvPr/>
        </p:nvSpPr>
        <p:spPr bwMode="auto">
          <a:xfrm>
            <a:off x="3733800" y="2865438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 – 4 &gt;= 0</a:t>
            </a:r>
          </a:p>
        </p:txBody>
      </p:sp>
      <p:pic>
        <p:nvPicPr>
          <p:cNvPr id="28718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19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標題 1"/>
          <p:cNvSpPr>
            <a:spLocks noGrp="1"/>
          </p:cNvSpPr>
          <p:nvPr>
            <p:ph type="title"/>
          </p:nvPr>
        </p:nvSpPr>
        <p:spPr>
          <a:xfrm>
            <a:off x="822960" y="152400"/>
            <a:ext cx="7787640" cy="1450757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chemeClr val="tx1"/>
                </a:solidFill>
                <a:cs typeface="Times New Roman" panose="02020603050405020304" pitchFamily="18" charset="0"/>
              </a:rPr>
              <a:t>Problem Specification: LBP/ CENTRIST</a:t>
            </a:r>
            <a:endParaRPr lang="zh-TW" altLang="en-US" sz="4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37" name="Content Placeholder 5"/>
          <p:cNvSpPr>
            <a:spLocks noGrp="1"/>
          </p:cNvSpPr>
          <p:nvPr>
            <p:ph idx="1"/>
          </p:nvPr>
        </p:nvSpPr>
        <p:spPr>
          <a:xfrm>
            <a:off x="1295400" y="4911725"/>
            <a:ext cx="6629400" cy="498475"/>
          </a:xfrm>
        </p:spPr>
        <p:txBody>
          <a:bodyPr>
            <a:normAutofit/>
          </a:bodyPr>
          <a:lstStyle/>
          <a:p>
            <a:pPr marL="0" indent="0" algn="ctr">
              <a:buFont typeface="Wingdings 2" panose="05020102010507070707" pitchFamily="18" charset="2"/>
              <a:buNone/>
            </a:pP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4: </a:t>
            </a:r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LBP/CENTRIST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543E01-2F3C-4D4A-854C-C932D409472D}" type="datetime1"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700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19BB000-1901-4302-8429-5F010998A2D4}" type="slidenum">
              <a:rPr kumimoji="0" lang="en-US" altLang="zh-TW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kumimoji="0" lang="en-US" altLang="zh-TW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882993"/>
              </p:ext>
            </p:extLst>
          </p:nvPr>
        </p:nvGraphicFramePr>
        <p:xfrm>
          <a:off x="533400" y="21590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538033"/>
              </p:ext>
            </p:extLst>
          </p:nvPr>
        </p:nvGraphicFramePr>
        <p:xfrm>
          <a:off x="5029200" y="21336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3" idx="3"/>
            <a:endCxn id="7" idx="1"/>
          </p:cNvCxnSpPr>
          <p:nvPr/>
        </p:nvCxnSpPr>
        <p:spPr>
          <a:xfrm flipV="1">
            <a:off x="3657600" y="3301999"/>
            <a:ext cx="1371600" cy="25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9741" name="TextBox 11"/>
          <p:cNvSpPr txBox="1">
            <a:spLocks noChangeArrowheads="1"/>
          </p:cNvSpPr>
          <p:nvPr/>
        </p:nvSpPr>
        <p:spPr bwMode="auto">
          <a:xfrm>
            <a:off x="3733800" y="2865438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7 – 4 &gt;= 0</a:t>
            </a:r>
          </a:p>
        </p:txBody>
      </p:sp>
      <p:pic>
        <p:nvPicPr>
          <p:cNvPr id="29742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43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2"/>
          <p:cNvSpPr>
            <a:spLocks noGrp="1"/>
          </p:cNvSpPr>
          <p:nvPr>
            <p:ph sz="half" idx="1"/>
          </p:nvPr>
        </p:nvSpPr>
        <p:spPr>
          <a:xfrm>
            <a:off x="1277472" y="1719262"/>
            <a:ext cx="2655094" cy="1862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800" b="1" dirty="0">
                <a:latin typeface="+mj-lt"/>
                <a:cs typeface="Times New Roman" panose="02020603050405020304" pitchFamily="18" charset="0"/>
              </a:rPr>
              <a:t>Presented By</a:t>
            </a:r>
          </a:p>
          <a:p>
            <a:pPr marL="0" indent="0">
              <a:buNone/>
            </a:pPr>
            <a:r>
              <a:rPr lang="en-US" altLang="en-US" dirty="0">
                <a:latin typeface="+mj-lt"/>
                <a:cs typeface="Times New Roman" panose="02020603050405020304" pitchFamily="18" charset="0"/>
              </a:rPr>
              <a:t>Md. Mostafijur Rahman</a:t>
            </a:r>
          </a:p>
          <a:p>
            <a:pPr marL="0" indent="0" algn="just">
              <a:spcBef>
                <a:spcPct val="0"/>
              </a:spcBef>
              <a:buNone/>
            </a:pPr>
            <a:r>
              <a:rPr lang="en-US" altLang="en-US" sz="1400" dirty="0">
                <a:latin typeface="+mj-lt"/>
                <a:cs typeface="Times New Roman" panose="02020603050405020304" pitchFamily="18" charset="0"/>
              </a:rPr>
              <a:t>MSSE0303</a:t>
            </a:r>
          </a:p>
          <a:p>
            <a:pPr marL="0" indent="0" algn="just">
              <a:spcBef>
                <a:spcPct val="0"/>
              </a:spcBef>
              <a:buNone/>
            </a:pPr>
            <a:r>
              <a:rPr lang="en-US" altLang="en-US" sz="1400" dirty="0">
                <a:latin typeface="+mj-lt"/>
                <a:cs typeface="Times New Roman" panose="02020603050405020304" pitchFamily="18" charset="0"/>
              </a:rPr>
              <a:t>Institute of Information Technology</a:t>
            </a:r>
          </a:p>
          <a:p>
            <a:pPr marL="0" indent="0" algn="just">
              <a:spcBef>
                <a:spcPct val="0"/>
              </a:spcBef>
              <a:buNone/>
            </a:pPr>
            <a:r>
              <a:rPr lang="en-US" altLang="en-US" sz="1400" dirty="0">
                <a:latin typeface="+mj-lt"/>
                <a:cs typeface="Times New Roman" panose="02020603050405020304" pitchFamily="18" charset="0"/>
              </a:rPr>
              <a:t>University of Dhaka</a:t>
            </a:r>
          </a:p>
        </p:txBody>
      </p:sp>
      <p:sp>
        <p:nvSpPr>
          <p:cNvPr id="16387" name="Content Placeholder 3"/>
          <p:cNvSpPr>
            <a:spLocks noGrp="1"/>
          </p:cNvSpPr>
          <p:nvPr>
            <p:ph sz="half" idx="2"/>
          </p:nvPr>
        </p:nvSpPr>
        <p:spPr>
          <a:xfrm>
            <a:off x="6337697" y="3250673"/>
            <a:ext cx="2653903" cy="1862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2400" b="1" dirty="0">
                <a:latin typeface="+mj-lt"/>
                <a:cs typeface="Times New Roman" panose="02020603050405020304" pitchFamily="18" charset="0"/>
              </a:rPr>
              <a:t>Supervised By</a:t>
            </a:r>
          </a:p>
          <a:p>
            <a:pPr marL="0" indent="0">
              <a:buNone/>
            </a:pPr>
            <a:r>
              <a:rPr lang="en-US" altLang="en-US" sz="1800" dirty="0">
                <a:latin typeface="+mj-lt"/>
                <a:cs typeface="Times New Roman" panose="02020603050405020304" pitchFamily="18" charset="0"/>
              </a:rPr>
              <a:t>Dr. </a:t>
            </a:r>
            <a:r>
              <a:rPr lang="en-US" altLang="en-US" sz="1800" dirty="0" err="1">
                <a:latin typeface="+mj-lt"/>
                <a:cs typeface="Times New Roman" panose="02020603050405020304" pitchFamily="18" charset="0"/>
              </a:rPr>
              <a:t>Mohammod</a:t>
            </a:r>
            <a:r>
              <a:rPr lang="en-US" altLang="en-US" sz="18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latin typeface="+mj-lt"/>
                <a:cs typeface="Times New Roman" panose="02020603050405020304" pitchFamily="18" charset="0"/>
              </a:rPr>
              <a:t>Shoyaib</a:t>
            </a:r>
            <a:endParaRPr lang="en-US" altLang="en-US" sz="1800" dirty="0">
              <a:latin typeface="+mj-lt"/>
              <a:cs typeface="Times New Roman" panose="02020603050405020304" pitchFamily="18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1400" dirty="0">
                <a:latin typeface="+mj-lt"/>
                <a:cs typeface="Times New Roman" panose="02020603050405020304" pitchFamily="18" charset="0"/>
              </a:rPr>
              <a:t>Associate Professor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1400" dirty="0">
                <a:latin typeface="+mj-lt"/>
                <a:cs typeface="Times New Roman" panose="02020603050405020304" pitchFamily="18" charset="0"/>
              </a:rPr>
              <a:t>Institute of Information Technology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en-US" sz="1400" dirty="0">
                <a:latin typeface="+mj-lt"/>
                <a:cs typeface="Times New Roman" panose="02020603050405020304" pitchFamily="18" charset="0"/>
              </a:rPr>
              <a:t>University of Dhaka</a:t>
            </a:r>
          </a:p>
        </p:txBody>
      </p:sp>
      <p:sp>
        <p:nvSpPr>
          <p:cNvPr id="512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57213" indent="-214313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spcBef>
                <a:spcPct val="20000"/>
              </a:spcBef>
              <a:buChar char="•"/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spcBef>
                <a:spcPct val="20000"/>
              </a:spcBef>
              <a:buChar char="–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spcBef>
                <a:spcPct val="20000"/>
              </a:spcBef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fld id="{140EA698-8E49-470C-AFED-D861F53D7130}" type="datetime1">
              <a:rPr lang="en-US" altLang="en-US" sz="105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5/23/2016</a:t>
            </a:fld>
            <a:endParaRPr lang="en-US" altLang="en-US" sz="10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89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025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557213" indent="-214313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165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857250" indent="-17145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15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200150" indent="-17145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15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1543050" indent="-171450">
              <a:spcBef>
                <a:spcPct val="20000"/>
              </a:spcBef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18859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228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25717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4F22401-38C2-4053-A60D-FA57D2A56093}" type="slidenum">
              <a:rPr lang="en-US" altLang="en-US" sz="105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05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676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標題 1"/>
          <p:cNvSpPr>
            <a:spLocks noGrp="1"/>
          </p:cNvSpPr>
          <p:nvPr>
            <p:ph type="title"/>
          </p:nvPr>
        </p:nvSpPr>
        <p:spPr>
          <a:xfrm>
            <a:off x="822960" y="152400"/>
            <a:ext cx="8016240" cy="1450757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chemeClr val="tx1"/>
                </a:solidFill>
                <a:cs typeface="Times New Roman" panose="02020603050405020304" pitchFamily="18" charset="0"/>
              </a:rPr>
              <a:t>Problem Specification: LBP/ CENTRIST</a:t>
            </a:r>
            <a:endParaRPr lang="zh-TW" altLang="en-US" sz="40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0761" name="Content Placeholder 5"/>
          <p:cNvSpPr>
            <a:spLocks noGrp="1"/>
          </p:cNvSpPr>
          <p:nvPr>
            <p:ph idx="1"/>
          </p:nvPr>
        </p:nvSpPr>
        <p:spPr>
          <a:xfrm>
            <a:off x="1295400" y="4911725"/>
            <a:ext cx="6629400" cy="498475"/>
          </a:xfrm>
        </p:spPr>
        <p:txBody>
          <a:bodyPr>
            <a:normAutofit/>
          </a:bodyPr>
          <a:lstStyle/>
          <a:p>
            <a:pPr marL="0" indent="0" algn="ctr">
              <a:buFont typeface="Wingdings 2" panose="05020102010507070707" pitchFamily="18" charset="2"/>
              <a:buNone/>
            </a:pP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Fig. </a:t>
            </a:r>
            <a:r>
              <a:rPr lang="en-US" altLang="en-US" sz="1600" dirty="0" smtClean="0">
                <a:latin typeface="+mj-lt"/>
                <a:cs typeface="Times New Roman" panose="02020603050405020304" pitchFamily="18" charset="0"/>
              </a:rPr>
              <a:t>4: </a:t>
            </a: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Basic LBP/CENTRIST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A2B470-7D58-4CB9-9E34-72DBC3BEA7B5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72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24D9D3C-3F64-481B-80D7-062661B85D91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20</a:t>
            </a:fld>
            <a:endParaRPr kumimoji="0" lang="en-US" altLang="zh-TW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968198"/>
              </p:ext>
            </p:extLst>
          </p:nvPr>
        </p:nvGraphicFramePr>
        <p:xfrm>
          <a:off x="533400" y="21590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495266"/>
              </p:ext>
            </p:extLst>
          </p:nvPr>
        </p:nvGraphicFramePr>
        <p:xfrm>
          <a:off x="5029200" y="21336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3" idx="3"/>
            <a:endCxn id="7" idx="1"/>
          </p:cNvCxnSpPr>
          <p:nvPr/>
        </p:nvCxnSpPr>
        <p:spPr>
          <a:xfrm flipV="1">
            <a:off x="3657600" y="3301999"/>
            <a:ext cx="1371600" cy="25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765" name="TextBox 11"/>
          <p:cNvSpPr txBox="1">
            <a:spLocks noChangeArrowheads="1"/>
          </p:cNvSpPr>
          <p:nvPr/>
        </p:nvSpPr>
        <p:spPr bwMode="auto">
          <a:xfrm>
            <a:off x="3733800" y="2865438"/>
            <a:ext cx="1219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en-US">
                <a:latin typeface="+mj-lt"/>
                <a:cs typeface="Times New Roman" panose="02020603050405020304" pitchFamily="18" charset="0"/>
              </a:rPr>
              <a:t>4 – 4 &gt;= 0</a:t>
            </a:r>
          </a:p>
        </p:txBody>
      </p:sp>
      <p:pic>
        <p:nvPicPr>
          <p:cNvPr id="30766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7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標題 1"/>
          <p:cNvSpPr>
            <a:spLocks noGrp="1"/>
          </p:cNvSpPr>
          <p:nvPr>
            <p:ph type="title"/>
          </p:nvPr>
        </p:nvSpPr>
        <p:spPr>
          <a:xfrm>
            <a:off x="822960" y="152400"/>
            <a:ext cx="8092440" cy="1450757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chemeClr val="tx1"/>
                </a:solidFill>
                <a:cs typeface="Times New Roman" panose="02020603050405020304" pitchFamily="18" charset="0"/>
              </a:rPr>
              <a:t>Problem Specification: LBP/ CENTRIST</a:t>
            </a:r>
            <a:endParaRPr lang="zh-TW" altLang="en-US" sz="4000" dirty="0" smtClean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1767" name="Content Placeholder 5"/>
          <p:cNvSpPr>
            <a:spLocks noGrp="1"/>
          </p:cNvSpPr>
          <p:nvPr>
            <p:ph idx="1"/>
          </p:nvPr>
        </p:nvSpPr>
        <p:spPr>
          <a:xfrm>
            <a:off x="1295400" y="4911725"/>
            <a:ext cx="6629400" cy="498475"/>
          </a:xfrm>
        </p:spPr>
        <p:txBody>
          <a:bodyPr>
            <a:normAutofit/>
          </a:bodyPr>
          <a:lstStyle/>
          <a:p>
            <a:pPr marL="0" indent="0" algn="ctr">
              <a:buFont typeface="Wingdings 2" panose="05020102010507070707" pitchFamily="18" charset="2"/>
              <a:buNone/>
            </a:pP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Fig. </a:t>
            </a:r>
            <a:r>
              <a:rPr lang="en-US" altLang="en-US" sz="1600" dirty="0" smtClean="0">
                <a:latin typeface="+mj-lt"/>
                <a:cs typeface="Times New Roman" panose="02020603050405020304" pitchFamily="18" charset="0"/>
              </a:rPr>
              <a:t>4: </a:t>
            </a: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Basic LBP/CENTRIST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9DDF4E-978D-4D8B-92BD-F05640B46399}" type="datetime1">
              <a:rPr lang="en-US" altLang="zh-TW" smtClean="0">
                <a:latin typeface="+mj-lt"/>
              </a:rPr>
              <a:t>5/23/2016</a:t>
            </a:fld>
            <a:endParaRPr lang="zh-TW" altLang="en-US">
              <a:latin typeface="+mj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</a:rPr>
              <a:t>Designing Feature Descriptor for Image Classification</a:t>
            </a:r>
            <a:endParaRPr lang="zh-TW" altLang="en-US">
              <a:latin typeface="+mj-lt"/>
            </a:endParaRPr>
          </a:p>
        </p:txBody>
      </p:sp>
      <p:sp>
        <p:nvSpPr>
          <p:cNvPr id="3174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6517B105-4C43-45FE-9D71-8BA633A75EFB}" type="slidenum">
              <a:rPr kumimoji="0" lang="en-US" altLang="zh-TW" smtClean="0">
                <a:solidFill>
                  <a:schemeClr val="bg1"/>
                </a:solidFill>
                <a:latin typeface="+mj-lt"/>
              </a:rPr>
              <a:pPr/>
              <a:t>21</a:t>
            </a:fld>
            <a:endParaRPr kumimoji="0" lang="en-US" altLang="zh-TW" dirty="0" smtClean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165584"/>
              </p:ext>
            </p:extLst>
          </p:nvPr>
        </p:nvGraphicFramePr>
        <p:xfrm>
          <a:off x="5029200" y="21336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211</a:t>
                      </a:r>
                      <a:endParaRPr lang="en-US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657600" y="3301999"/>
            <a:ext cx="1371600" cy="25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19150" y="3142734"/>
            <a:ext cx="3219450" cy="369332"/>
          </a:xfrm>
          <a:prstGeom prst="rect">
            <a:avLst/>
          </a:prstGeom>
          <a:blipFill rotWithShape="0">
            <a:blip r:embed="rId2"/>
            <a:stretch>
              <a:fillRect b="-1500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+mj-lt"/>
              </a:rPr>
              <a:t> </a:t>
            </a:r>
          </a:p>
        </p:txBody>
      </p:sp>
      <p:pic>
        <p:nvPicPr>
          <p:cNvPr id="31772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73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17186"/>
            <a:ext cx="7543800" cy="1135414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400" dirty="0" smtClean="0">
                <a:cs typeface="Times New Roman" panose="02020603050405020304" pitchFamily="18" charset="0"/>
              </a:rPr>
              <a:t>Problem Specification: </a:t>
            </a:r>
            <a:r>
              <a:rPr lang="en-US" altLang="en-US" sz="4400" dirty="0">
                <a:cs typeface="Times New Roman" panose="02020603050405020304" pitchFamily="18" charset="0"/>
              </a:rPr>
              <a:t>LBP based techniques</a:t>
            </a:r>
            <a:endParaRPr lang="en-US" sz="4400" dirty="0">
              <a:cs typeface="Times New Roman" panose="02020603050405020304" pitchFamily="18" charset="0"/>
            </a:endParaRP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792163" y="1752600"/>
            <a:ext cx="8504237" cy="4572000"/>
          </a:xfrm>
        </p:spPr>
        <p:txBody>
          <a:bodyPr>
            <a:normAutofit/>
          </a:bodyPr>
          <a:lstStyle/>
          <a:p>
            <a:pPr lvl="1"/>
            <a:r>
              <a:rPr lang="en-US" altLang="en-US" sz="2800" dirty="0" smtClean="0">
                <a:latin typeface="+mj-lt"/>
                <a:cs typeface="Times New Roman" panose="02020603050405020304" pitchFamily="18" charset="0"/>
              </a:rPr>
              <a:t>Lack of discriminating ability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5C0C872-903D-4979-9419-4C3F836D7710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277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4C25264-F0BF-4368-BE85-D5A5B7017A37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22</a:t>
            </a:fld>
            <a:endParaRPr kumimoji="0" lang="en-US" altLang="zh-TW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2775" name="Rectangle 1"/>
          <p:cNvSpPr>
            <a:spLocks noChangeArrowheads="1"/>
          </p:cNvSpPr>
          <p:nvPr/>
        </p:nvSpPr>
        <p:spPr bwMode="auto">
          <a:xfrm>
            <a:off x="1219200" y="5651500"/>
            <a:ext cx="69342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Fig. </a:t>
            </a:r>
            <a:r>
              <a:rPr lang="en-US" altLang="en-US" sz="1600" dirty="0" smtClean="0">
                <a:latin typeface="+mj-lt"/>
                <a:cs typeface="Times New Roman" panose="02020603050405020304" pitchFamily="18" charset="0"/>
              </a:rPr>
              <a:t>5: </a:t>
            </a: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LBP produces same pattern for (a) small and (b) large differences </a:t>
            </a:r>
          </a:p>
        </p:txBody>
      </p:sp>
      <p:grpSp>
        <p:nvGrpSpPr>
          <p:cNvPr id="32776" name="Group 15"/>
          <p:cNvGrpSpPr>
            <a:grpSpLocks/>
          </p:cNvGrpSpPr>
          <p:nvPr/>
        </p:nvGrpSpPr>
        <p:grpSpPr bwMode="auto">
          <a:xfrm>
            <a:off x="1047750" y="2590800"/>
            <a:ext cx="6496050" cy="3033713"/>
            <a:chOff x="1047750" y="2590800"/>
            <a:chExt cx="6496050" cy="3033559"/>
          </a:xfrm>
        </p:grpSpPr>
        <p:sp>
          <p:nvSpPr>
            <p:cNvPr id="10" name="TextBox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047750" y="5204606"/>
              <a:ext cx="3219450" cy="369332"/>
            </a:xfrm>
            <a:prstGeom prst="rect">
              <a:avLst/>
            </a:prstGeom>
            <a:blipFill rotWithShape="0">
              <a:blip r:embed="rId2"/>
              <a:stretch>
                <a:fillRect b="-150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latin typeface="+mj-lt"/>
                </a:rPr>
                <a:t> </a:t>
              </a:r>
            </a:p>
          </p:txBody>
        </p:sp>
        <p:sp>
          <p:nvSpPr>
            <p:cNvPr id="11" name="TextBox 10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324350" y="5255027"/>
              <a:ext cx="3219450" cy="369332"/>
            </a:xfrm>
            <a:prstGeom prst="rect">
              <a:avLst/>
            </a:prstGeom>
            <a:blipFill rotWithShape="0">
              <a:blip r:embed="rId3"/>
              <a:stretch>
                <a:fillRect b="-14754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latin typeface="+mj-lt"/>
                </a:rPr>
                <a:t> </a:t>
              </a:r>
            </a:p>
          </p:txBody>
        </p:sp>
        <p:grpSp>
          <p:nvGrpSpPr>
            <p:cNvPr id="32781" name="Group 14"/>
            <p:cNvGrpSpPr>
              <a:grpSpLocks/>
            </p:cNvGrpSpPr>
            <p:nvPr/>
          </p:nvGrpSpPr>
          <p:grpSpPr bwMode="auto">
            <a:xfrm>
              <a:off x="1219200" y="2590800"/>
              <a:ext cx="6203058" cy="2637086"/>
              <a:chOff x="1219200" y="2590800"/>
              <a:chExt cx="6203058" cy="2637086"/>
            </a:xfrm>
          </p:grpSpPr>
          <p:pic>
            <p:nvPicPr>
              <p:cNvPr id="32782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9200" y="2590800"/>
                <a:ext cx="6203058" cy="26370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2783" name="Group 13"/>
              <p:cNvGrpSpPr>
                <a:grpSpLocks/>
              </p:cNvGrpSpPr>
              <p:nvPr/>
            </p:nvGrpSpPr>
            <p:grpSpPr bwMode="auto">
              <a:xfrm>
                <a:off x="2095500" y="3429000"/>
                <a:ext cx="4343400" cy="630238"/>
                <a:chOff x="2095500" y="3429000"/>
                <a:chExt cx="4343400" cy="630238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2095500" y="3428957"/>
                  <a:ext cx="876300" cy="609569"/>
                </a:xfrm>
                <a:prstGeom prst="ellipse">
                  <a:avLst/>
                </a:prstGeom>
                <a:noFill/>
                <a:ln w="2222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latin typeface="+mj-lt"/>
                  </a:endParaRPr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5562600" y="3449594"/>
                  <a:ext cx="876300" cy="609569"/>
                </a:xfrm>
                <a:prstGeom prst="ellipse">
                  <a:avLst/>
                </a:prstGeom>
                <a:noFill/>
                <a:ln w="2222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latin typeface="+mj-lt"/>
                  </a:endParaRPr>
                </a:p>
              </p:txBody>
            </p:sp>
          </p:grpSp>
        </p:grpSp>
      </p:grpSp>
      <p:pic>
        <p:nvPicPr>
          <p:cNvPr id="32777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8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/>
          <p:cNvSpPr>
            <a:spLocks noGrp="1"/>
          </p:cNvSpPr>
          <p:nvPr>
            <p:ph type="title"/>
          </p:nvPr>
        </p:nvSpPr>
        <p:spPr>
          <a:xfrm>
            <a:off x="990600" y="286604"/>
            <a:ext cx="754380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 smtClean="0">
                <a:cs typeface="Times New Roman" panose="02020603050405020304" pitchFamily="18" charset="0"/>
              </a:rPr>
              <a:t>Problem Specification: </a:t>
            </a:r>
            <a:r>
              <a:rPr lang="en-US" altLang="en-US" sz="4000" dirty="0">
                <a:cs typeface="Times New Roman" panose="02020603050405020304" pitchFamily="18" charset="0"/>
              </a:rPr>
              <a:t>LBP based techniques</a:t>
            </a:r>
            <a:endParaRPr lang="zh-TW" altLang="en-US" sz="4000" dirty="0" smtClean="0">
              <a:solidFill>
                <a:srgbClr val="7B9899"/>
              </a:solidFill>
              <a:cs typeface="Times New Roman" panose="02020603050405020304" pitchFamily="18" charset="0"/>
            </a:endParaRPr>
          </a:p>
        </p:txBody>
      </p:sp>
      <p:sp>
        <p:nvSpPr>
          <p:cNvPr id="33795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altLang="en-US" sz="2800" dirty="0" smtClean="0">
                <a:latin typeface="+mj-lt"/>
                <a:cs typeface="Times New Roman" panose="02020603050405020304" pitchFamily="18" charset="0"/>
              </a:rPr>
              <a:t>Sensitive to noisy intensity fluctuation  </a:t>
            </a:r>
          </a:p>
          <a:p>
            <a:pPr eaLnBrk="1" hangingPunct="1"/>
            <a:endParaRPr lang="zh-TW" altLang="en-US" dirty="0" smtClean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3F82DC-CDA4-44AD-B9AA-FB40759BE57F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379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2CEB490-D305-4F64-8576-3E2E4B3879A2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23</a:t>
            </a:fld>
            <a:endParaRPr kumimoji="0" lang="en-US" altLang="zh-TW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3796" name="Rectangle 2"/>
          <p:cNvSpPr>
            <a:spLocks noChangeArrowheads="1"/>
          </p:cNvSpPr>
          <p:nvPr/>
        </p:nvSpPr>
        <p:spPr bwMode="auto">
          <a:xfrm>
            <a:off x="914400" y="5649913"/>
            <a:ext cx="7010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Fig. </a:t>
            </a:r>
            <a:r>
              <a:rPr lang="en-US" altLang="en-US" sz="1600" dirty="0" smtClean="0">
                <a:latin typeface="+mj-lt"/>
                <a:cs typeface="Times New Roman" panose="02020603050405020304" pitchFamily="18" charset="0"/>
              </a:rPr>
              <a:t>6: Noise sensitivity of LBP and CENTRIST (a</a:t>
            </a: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) Original texture, (b) texture change due to intensity fluctuation </a:t>
            </a:r>
          </a:p>
        </p:txBody>
      </p:sp>
      <p:grpSp>
        <p:nvGrpSpPr>
          <p:cNvPr id="33800" name="Group 19"/>
          <p:cNvGrpSpPr>
            <a:grpSpLocks/>
          </p:cNvGrpSpPr>
          <p:nvPr/>
        </p:nvGrpSpPr>
        <p:grpSpPr bwMode="auto">
          <a:xfrm>
            <a:off x="1047750" y="2514600"/>
            <a:ext cx="6496050" cy="3109913"/>
            <a:chOff x="1047750" y="2514600"/>
            <a:chExt cx="6496050" cy="3109759"/>
          </a:xfrm>
        </p:grpSpPr>
        <p:sp>
          <p:nvSpPr>
            <p:cNvPr id="14" name="TextBox 1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047750" y="5204606"/>
              <a:ext cx="3219450" cy="369332"/>
            </a:xfrm>
            <a:prstGeom prst="rect">
              <a:avLst/>
            </a:prstGeom>
            <a:blipFill rotWithShape="0">
              <a:blip r:embed="rId2"/>
              <a:stretch>
                <a:fillRect b="-150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latin typeface="+mj-lt"/>
                </a:rPr>
                <a:t> </a:t>
              </a:r>
            </a:p>
          </p:txBody>
        </p:sp>
        <p:sp>
          <p:nvSpPr>
            <p:cNvPr id="15" name="TextBox 1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324350" y="5255027"/>
              <a:ext cx="3219450" cy="369332"/>
            </a:xfrm>
            <a:prstGeom prst="rect">
              <a:avLst/>
            </a:prstGeom>
            <a:blipFill rotWithShape="0">
              <a:blip r:embed="rId3"/>
              <a:stretch>
                <a:fillRect b="-14754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latin typeface="+mj-lt"/>
                </a:rPr>
                <a:t> </a:t>
              </a:r>
            </a:p>
          </p:txBody>
        </p:sp>
        <p:grpSp>
          <p:nvGrpSpPr>
            <p:cNvPr id="33805" name="Group 18"/>
            <p:cNvGrpSpPr>
              <a:grpSpLocks/>
            </p:cNvGrpSpPr>
            <p:nvPr/>
          </p:nvGrpSpPr>
          <p:grpSpPr bwMode="auto">
            <a:xfrm>
              <a:off x="1066800" y="2514600"/>
              <a:ext cx="6465031" cy="2682823"/>
              <a:chOff x="1066800" y="2514600"/>
              <a:chExt cx="6465031" cy="2682823"/>
            </a:xfrm>
          </p:grpSpPr>
          <p:pic>
            <p:nvPicPr>
              <p:cNvPr id="33806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800" y="2514600"/>
                <a:ext cx="6465031" cy="26828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Oval 15"/>
              <p:cNvSpPr/>
              <p:nvPr/>
            </p:nvSpPr>
            <p:spPr>
              <a:xfrm>
                <a:off x="2095500" y="3428955"/>
                <a:ext cx="876300" cy="609570"/>
              </a:xfrm>
              <a:prstGeom prst="ellipse">
                <a:avLst/>
              </a:prstGeom>
              <a:noFill/>
              <a:ln w="222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676900" y="3428955"/>
                <a:ext cx="876300" cy="609570"/>
              </a:xfrm>
              <a:prstGeom prst="ellipse">
                <a:avLst/>
              </a:prstGeom>
              <a:noFill/>
              <a:ln w="222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1651000" y="4517926"/>
                <a:ext cx="3562350" cy="436541"/>
              </a:xfrm>
              <a:custGeom>
                <a:avLst/>
                <a:gdLst>
                  <a:gd name="connsiteX0" fmla="*/ 0 w 3562066"/>
                  <a:gd name="connsiteY0" fmla="*/ 0 h 436728"/>
                  <a:gd name="connsiteX1" fmla="*/ 1405720 w 3562066"/>
                  <a:gd name="connsiteY1" fmla="*/ 436728 h 436728"/>
                  <a:gd name="connsiteX2" fmla="*/ 1405720 w 3562066"/>
                  <a:gd name="connsiteY2" fmla="*/ 436728 h 436728"/>
                  <a:gd name="connsiteX3" fmla="*/ 3466531 w 3562066"/>
                  <a:gd name="connsiteY3" fmla="*/ 54591 h 436728"/>
                  <a:gd name="connsiteX4" fmla="*/ 3466531 w 3562066"/>
                  <a:gd name="connsiteY4" fmla="*/ 54591 h 436728"/>
                  <a:gd name="connsiteX5" fmla="*/ 3562066 w 3562066"/>
                  <a:gd name="connsiteY5" fmla="*/ 68239 h 43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62066" h="436728">
                    <a:moveTo>
                      <a:pt x="0" y="0"/>
                    </a:moveTo>
                    <a:lnTo>
                      <a:pt x="1405720" y="436728"/>
                    </a:lnTo>
                    <a:lnTo>
                      <a:pt x="1405720" y="436728"/>
                    </a:lnTo>
                    <a:lnTo>
                      <a:pt x="3466531" y="54591"/>
                    </a:lnTo>
                    <a:lnTo>
                      <a:pt x="3466531" y="54591"/>
                    </a:lnTo>
                    <a:lnTo>
                      <a:pt x="3562066" y="68239"/>
                    </a:lnTo>
                  </a:path>
                </a:pathLst>
              </a:cu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3801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2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000" dirty="0" smtClean="0">
                <a:cs typeface="Times New Roman" panose="02020603050405020304" pitchFamily="18" charset="0"/>
              </a:rPr>
              <a:t>Solution Direction</a:t>
            </a:r>
            <a:endParaRPr lang="zh-TW" altLang="en-US" sz="4000" dirty="0" smtClean="0">
              <a:solidFill>
                <a:srgbClr val="7B9899"/>
              </a:solidFill>
              <a:cs typeface="Times New Roman" panose="02020603050405020304" pitchFamily="18" charset="0"/>
            </a:endParaRPr>
          </a:p>
        </p:txBody>
      </p:sp>
      <p:sp>
        <p:nvSpPr>
          <p:cNvPr id="34819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zh-TW" dirty="0" smtClean="0">
                <a:latin typeface="+mj-lt"/>
                <a:cs typeface="Times New Roman" panose="02020603050405020304" pitchFamily="18" charset="0"/>
              </a:rPr>
              <a:t>Using other thresholds (i.e., 5) rather than zero </a:t>
            </a:r>
            <a:endParaRPr lang="zh-TW" altLang="en-US" dirty="0" smtClean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A12269-D91A-4A88-9D99-FDBE5C7085BF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4822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5513A77-92B0-415D-8308-6C22E9A5D553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24</a:t>
            </a:fld>
            <a:endParaRPr kumimoji="0" lang="en-US" altLang="zh-TW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4820" name="Rectangle 2"/>
          <p:cNvSpPr>
            <a:spLocks noChangeArrowheads="1"/>
          </p:cNvSpPr>
          <p:nvPr/>
        </p:nvSpPr>
        <p:spPr bwMode="auto">
          <a:xfrm>
            <a:off x="914400" y="5649913"/>
            <a:ext cx="7010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Fig. </a:t>
            </a:r>
            <a:r>
              <a:rPr lang="en-US" altLang="en-US" sz="1600" dirty="0" smtClean="0">
                <a:latin typeface="+mj-lt"/>
                <a:cs typeface="Times New Roman" panose="02020603050405020304" pitchFamily="18" charset="0"/>
              </a:rPr>
              <a:t>7: </a:t>
            </a: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(a) Original texture, (b) texture change due to intensity fluctuation </a:t>
            </a:r>
          </a:p>
        </p:txBody>
      </p:sp>
      <p:grpSp>
        <p:nvGrpSpPr>
          <p:cNvPr id="34824" name="Group 19"/>
          <p:cNvGrpSpPr>
            <a:grpSpLocks/>
          </p:cNvGrpSpPr>
          <p:nvPr/>
        </p:nvGrpSpPr>
        <p:grpSpPr bwMode="auto">
          <a:xfrm>
            <a:off x="1047750" y="2286000"/>
            <a:ext cx="6496050" cy="3109913"/>
            <a:chOff x="1047750" y="2514600"/>
            <a:chExt cx="6496050" cy="3109759"/>
          </a:xfrm>
        </p:grpSpPr>
        <p:sp>
          <p:nvSpPr>
            <p:cNvPr id="14" name="TextBox 1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047750" y="5204606"/>
              <a:ext cx="3219450" cy="369332"/>
            </a:xfrm>
            <a:prstGeom prst="rect">
              <a:avLst/>
            </a:prstGeom>
            <a:blipFill rotWithShape="0">
              <a:blip r:embed="rId2"/>
              <a:stretch>
                <a:fillRect b="-14754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latin typeface="+mj-lt"/>
                </a:rPr>
                <a:t> </a:t>
              </a:r>
            </a:p>
          </p:txBody>
        </p:sp>
        <p:sp>
          <p:nvSpPr>
            <p:cNvPr id="15" name="TextBox 1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324350" y="5255027"/>
              <a:ext cx="3219450" cy="369332"/>
            </a:xfrm>
            <a:prstGeom prst="rect">
              <a:avLst/>
            </a:prstGeom>
            <a:blipFill rotWithShape="0">
              <a:blip r:embed="rId3"/>
              <a:stretch>
                <a:fillRect b="-150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latin typeface="+mj-lt"/>
                </a:rPr>
                <a:t> </a:t>
              </a:r>
            </a:p>
          </p:txBody>
        </p:sp>
        <p:grpSp>
          <p:nvGrpSpPr>
            <p:cNvPr id="34829" name="Group 18"/>
            <p:cNvGrpSpPr>
              <a:grpSpLocks/>
            </p:cNvGrpSpPr>
            <p:nvPr/>
          </p:nvGrpSpPr>
          <p:grpSpPr bwMode="auto">
            <a:xfrm>
              <a:off x="1066800" y="2514600"/>
              <a:ext cx="6465031" cy="2682823"/>
              <a:chOff x="1066800" y="2514600"/>
              <a:chExt cx="6465031" cy="2682823"/>
            </a:xfrm>
          </p:grpSpPr>
          <p:pic>
            <p:nvPicPr>
              <p:cNvPr id="34830" name="Picture 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800" y="2514600"/>
                <a:ext cx="6465031" cy="26828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Oval 15"/>
              <p:cNvSpPr/>
              <p:nvPr/>
            </p:nvSpPr>
            <p:spPr>
              <a:xfrm>
                <a:off x="2095500" y="3428955"/>
                <a:ext cx="876300" cy="609570"/>
              </a:xfrm>
              <a:prstGeom prst="ellipse">
                <a:avLst/>
              </a:prstGeom>
              <a:noFill/>
              <a:ln w="222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676900" y="3428955"/>
                <a:ext cx="876300" cy="609570"/>
              </a:xfrm>
              <a:prstGeom prst="ellipse">
                <a:avLst/>
              </a:prstGeom>
              <a:noFill/>
              <a:ln w="222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1651000" y="4517926"/>
                <a:ext cx="3562350" cy="436541"/>
              </a:xfrm>
              <a:custGeom>
                <a:avLst/>
                <a:gdLst>
                  <a:gd name="connsiteX0" fmla="*/ 0 w 3562066"/>
                  <a:gd name="connsiteY0" fmla="*/ 0 h 436728"/>
                  <a:gd name="connsiteX1" fmla="*/ 1405720 w 3562066"/>
                  <a:gd name="connsiteY1" fmla="*/ 436728 h 436728"/>
                  <a:gd name="connsiteX2" fmla="*/ 1405720 w 3562066"/>
                  <a:gd name="connsiteY2" fmla="*/ 436728 h 436728"/>
                  <a:gd name="connsiteX3" fmla="*/ 3466531 w 3562066"/>
                  <a:gd name="connsiteY3" fmla="*/ 54591 h 436728"/>
                  <a:gd name="connsiteX4" fmla="*/ 3466531 w 3562066"/>
                  <a:gd name="connsiteY4" fmla="*/ 54591 h 436728"/>
                  <a:gd name="connsiteX5" fmla="*/ 3562066 w 3562066"/>
                  <a:gd name="connsiteY5" fmla="*/ 68239 h 436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562066" h="436728">
                    <a:moveTo>
                      <a:pt x="0" y="0"/>
                    </a:moveTo>
                    <a:lnTo>
                      <a:pt x="1405720" y="436728"/>
                    </a:lnTo>
                    <a:lnTo>
                      <a:pt x="1405720" y="436728"/>
                    </a:lnTo>
                    <a:lnTo>
                      <a:pt x="3466531" y="54591"/>
                    </a:lnTo>
                    <a:lnTo>
                      <a:pt x="3466531" y="54591"/>
                    </a:lnTo>
                    <a:lnTo>
                      <a:pt x="3562066" y="68239"/>
                    </a:lnTo>
                  </a:path>
                </a:pathLst>
              </a:cu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latin typeface="+mj-lt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4825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859" y="2514600"/>
            <a:ext cx="7543800" cy="1450757"/>
          </a:xfrm>
        </p:spPr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Noise Adaptive Binary Pattern (NABP</a:t>
            </a:r>
            <a:r>
              <a:rPr lang="en-US" dirty="0" smtClean="0">
                <a:cs typeface="Times New Roman" panose="02020603050405020304" pitchFamily="18" charset="0"/>
              </a:rPr>
              <a:t>)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524E78-E7BB-4C84-B3A9-8C880A5ED1C1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1952A-3AC5-4ED2-A0AA-9BCBCA332FEC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  <p:pic>
        <p:nvPicPr>
          <p:cNvPr id="7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441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6604"/>
            <a:ext cx="7543800" cy="703996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cs typeface="Times New Roman" panose="02020603050405020304" pitchFamily="18" charset="0"/>
              </a:rPr>
              <a:t>NABP: Threshold Selection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357188" y="1833563"/>
            <a:ext cx="8504237" cy="4572000"/>
          </a:xfrm>
        </p:spPr>
        <p:txBody>
          <a:bodyPr/>
          <a:lstStyle/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en-US" altLang="en-US" sz="2800" dirty="0" smtClean="0"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4A645A-373A-4E44-ABBF-D38DE6B35B4E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686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3BBDD44-D5B2-45D4-A603-19C3061AE823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26</a:t>
            </a:fld>
            <a:endParaRPr kumimoji="0" lang="en-US" altLang="zh-TW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838200" y="5791200"/>
            <a:ext cx="81803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just"/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Fig. </a:t>
            </a:r>
            <a:r>
              <a:rPr lang="en-US" altLang="en-US" sz="1600" dirty="0" smtClean="0">
                <a:latin typeface="+mj-lt"/>
                <a:cs typeface="Times New Roman" panose="02020603050405020304" pitchFamily="18" charset="0"/>
              </a:rPr>
              <a:t>8: Event, scene, object </a:t>
            </a: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and expression recognition using different thresholds. </a:t>
            </a:r>
            <a:r>
              <a:rPr lang="en-US" sz="1600" dirty="0">
                <a:latin typeface="+mj-lt"/>
              </a:rPr>
              <a:t>L (threshold used </a:t>
            </a:r>
            <a:r>
              <a:rPr lang="en-US" sz="1600" dirty="0" smtClean="0">
                <a:latin typeface="+mj-lt"/>
              </a:rPr>
              <a:t>in LGP), </a:t>
            </a:r>
            <a:r>
              <a:rPr lang="en-US" sz="1600" dirty="0">
                <a:latin typeface="+mj-lt"/>
              </a:rPr>
              <a:t>S (SQRT of center pixel) and C (cube root of center pixel</a:t>
            </a:r>
            <a:r>
              <a:rPr lang="en-US" sz="1600" dirty="0" smtClean="0">
                <a:latin typeface="+mj-lt"/>
              </a:rPr>
              <a:t>) </a:t>
            </a:r>
            <a:r>
              <a:rPr lang="en-US" altLang="en-US" sz="1600" dirty="0" smtClean="0">
                <a:cs typeface="Times New Roman" panose="02020603050405020304" pitchFamily="18" charset="0"/>
              </a:rPr>
              <a:t>(Adaptive </a:t>
            </a:r>
            <a:r>
              <a:rPr lang="en-US" altLang="en-US" sz="1600" dirty="0">
                <a:cs typeface="Times New Roman" panose="02020603050405020304" pitchFamily="18" charset="0"/>
              </a:rPr>
              <a:t>threshold) </a:t>
            </a:r>
          </a:p>
          <a:p>
            <a:pPr algn="just"/>
            <a:endParaRPr lang="en-US" altLang="en-US" sz="16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6872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3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89697"/>
            <a:ext cx="6461759" cy="484632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010400" y="1524000"/>
            <a:ext cx="304800" cy="3095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10400" y="2213084"/>
            <a:ext cx="304800" cy="3095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010400" y="2533217"/>
            <a:ext cx="304800" cy="3095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052305" y="4343400"/>
            <a:ext cx="304800" cy="3095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86604"/>
            <a:ext cx="7543800" cy="68152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>
                <a:cs typeface="Times New Roman" panose="02020603050405020304" pitchFamily="18" charset="0"/>
              </a:rPr>
              <a:t>NABP: Threshold Selection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357188" y="1833563"/>
            <a:ext cx="8504237" cy="4572000"/>
          </a:xfrm>
        </p:spPr>
        <p:txBody>
          <a:bodyPr/>
          <a:lstStyle/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en-US" altLang="en-US" sz="2800" smtClean="0"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B4F728-7B48-4B49-B8FD-227B1F07BFA0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789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E2B0C0C-272E-4A17-8D1C-E6624FD4A285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27</a:t>
            </a:fld>
            <a:endParaRPr kumimoji="0" lang="en-US" altLang="zh-TW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838200" y="5715000"/>
            <a:ext cx="7696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just" eaLnBrk="1" hangingPunct="1"/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Fig. </a:t>
            </a:r>
            <a:r>
              <a:rPr lang="en-US" altLang="en-US" sz="1600" dirty="0" smtClean="0">
                <a:latin typeface="+mj-lt"/>
                <a:cs typeface="Times New Roman" panose="02020603050405020304" pitchFamily="18" charset="0"/>
              </a:rPr>
              <a:t>9: </a:t>
            </a: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Event, object, scene and expression recognition using different thresholds. Here, </a:t>
            </a:r>
            <a:r>
              <a:rPr lang="en-US" altLang="en-US" sz="1600" b="1" i="1" dirty="0">
                <a:latin typeface="+mj-lt"/>
                <a:cs typeface="Times New Roman" panose="02020603050405020304" pitchFamily="18" charset="0"/>
              </a:rPr>
              <a:t>s</a:t>
            </a: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 is the </a:t>
            </a:r>
            <a:r>
              <a:rPr lang="en-US" altLang="en-US" sz="1600" b="1" dirty="0">
                <a:latin typeface="+mj-lt"/>
                <a:cs typeface="Times New Roman" panose="02020603050405020304" pitchFamily="18" charset="0"/>
              </a:rPr>
              <a:t>square root of center pixel</a:t>
            </a: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 threshold. (Fixed threshold) </a:t>
            </a:r>
          </a:p>
        </p:txBody>
      </p:sp>
      <p:pic>
        <p:nvPicPr>
          <p:cNvPr id="37896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7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8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3" y="1050925"/>
            <a:ext cx="6218237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val 10"/>
          <p:cNvSpPr/>
          <p:nvPr/>
        </p:nvSpPr>
        <p:spPr>
          <a:xfrm>
            <a:off x="6629400" y="1595437"/>
            <a:ext cx="304800" cy="3095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629400" y="2284521"/>
            <a:ext cx="304800" cy="3095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629400" y="2604654"/>
            <a:ext cx="304800" cy="3095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671305" y="4267200"/>
            <a:ext cx="304800" cy="3095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>
          <a:xfrm>
            <a:off x="777240" y="751741"/>
            <a:ext cx="8366760" cy="924659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400" dirty="0" smtClean="0">
                <a:cs typeface="Times New Roman" panose="02020603050405020304" pitchFamily="18" charset="0"/>
              </a:rPr>
              <a:t>NABP</a:t>
            </a:r>
            <a:endParaRPr lang="zh-TW" altLang="en-US" sz="4400" dirty="0" smtClean="0">
              <a:solidFill>
                <a:srgbClr val="7B9899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D1CDCFD-0DD7-47E5-947F-3DC2D465FBA6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9940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99016CB-7CE5-40AB-8212-29F850A24DBF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28</a:t>
            </a:fld>
            <a:endParaRPr kumimoji="0" lang="en-US" altLang="zh-TW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757700"/>
              </p:ext>
            </p:extLst>
          </p:nvPr>
        </p:nvGraphicFramePr>
        <p:xfrm>
          <a:off x="381000" y="21590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4889222"/>
              </p:ext>
            </p:extLst>
          </p:nvPr>
        </p:nvGraphicFramePr>
        <p:xfrm>
          <a:off x="5181600" y="21336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3" idx="3"/>
            <a:endCxn id="7" idx="1"/>
          </p:cNvCxnSpPr>
          <p:nvPr/>
        </p:nvCxnSpPr>
        <p:spPr>
          <a:xfrm flipV="1">
            <a:off x="3505200" y="3301999"/>
            <a:ext cx="1676400" cy="25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81400" y="2865471"/>
            <a:ext cx="1676400" cy="401970"/>
          </a:xfrm>
          <a:prstGeom prst="rect">
            <a:avLst/>
          </a:prstGeom>
          <a:blipFill rotWithShape="0">
            <a:blip r:embed="rId2"/>
            <a:stretch>
              <a:fillRect b="-22727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+mj-lt"/>
              </a:rPr>
              <a:t> </a:t>
            </a:r>
          </a:p>
        </p:txBody>
      </p:sp>
      <p:pic>
        <p:nvPicPr>
          <p:cNvPr id="39982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83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5"/>
              <p:cNvSpPr txBox="1">
                <a:spLocks/>
              </p:cNvSpPr>
              <p:nvPr/>
            </p:nvSpPr>
            <p:spPr>
              <a:xfrm>
                <a:off x="1295400" y="4911725"/>
                <a:ext cx="6629400" cy="49847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buFont typeface="Wingdings 2" panose="05020102010507070707" pitchFamily="18" charset="2"/>
                  <a:buNone/>
                </a:pPr>
                <a:r>
                  <a:rPr kumimoji="0" lang="en-US" altLang="en-US" sz="1600" dirty="0" smtClean="0">
                    <a:latin typeface="+mj-lt"/>
                    <a:cs typeface="Times New Roman" panose="02020603050405020304" pitchFamily="18" charset="0"/>
                  </a:rPr>
                  <a:t>Fig. 10: NABP coding process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kumimoji="0" lang="en-US" alt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e>
                    </m:rad>
                    <m:r>
                      <a:rPr kumimoji="0" lang="en-US" alt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endParaRPr kumimoji="0" lang="en-US" altLang="en-US" sz="16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911725"/>
                <a:ext cx="6629400" cy="498475"/>
              </a:xfrm>
              <a:prstGeom prst="rect">
                <a:avLst/>
              </a:prstGeom>
              <a:blipFill rotWithShape="0">
                <a:blip r:embed="rId5"/>
                <a:stretch>
                  <a:fillRect t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400" dirty="0">
                <a:cs typeface="Times New Roman" panose="02020603050405020304" pitchFamily="18" charset="0"/>
              </a:rPr>
              <a:t>NABP</a:t>
            </a:r>
            <a:endParaRPr lang="zh-TW" altLang="en-US" sz="4400" dirty="0" smtClean="0">
              <a:solidFill>
                <a:srgbClr val="7B9899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B6A2A9-32E2-4C88-A14A-792CED719829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096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63F41660-FDB8-4081-A7AF-57B275C1724C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29</a:t>
            </a:fld>
            <a:endParaRPr kumimoji="0" lang="en-US" altLang="zh-TW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096120"/>
              </p:ext>
            </p:extLst>
          </p:nvPr>
        </p:nvGraphicFramePr>
        <p:xfrm>
          <a:off x="381000" y="21590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819081"/>
              </p:ext>
            </p:extLst>
          </p:nvPr>
        </p:nvGraphicFramePr>
        <p:xfrm>
          <a:off x="5181600" y="21336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3" idx="3"/>
            <a:endCxn id="7" idx="1"/>
          </p:cNvCxnSpPr>
          <p:nvPr/>
        </p:nvCxnSpPr>
        <p:spPr>
          <a:xfrm flipV="1">
            <a:off x="3505200" y="3301999"/>
            <a:ext cx="1676400" cy="25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81400" y="2865471"/>
            <a:ext cx="1676400" cy="369332"/>
          </a:xfrm>
          <a:prstGeom prst="rect">
            <a:avLst/>
          </a:prstGeom>
          <a:blipFill rotWithShape="0">
            <a:blip r:embed="rId2"/>
            <a:stretch>
              <a:fillRect l="-3273" t="-8197" b="-2459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+mj-lt"/>
              </a:rPr>
              <a:t> </a:t>
            </a:r>
          </a:p>
        </p:txBody>
      </p:sp>
      <p:pic>
        <p:nvPicPr>
          <p:cNvPr id="41006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7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5"/>
              <p:cNvSpPr txBox="1">
                <a:spLocks/>
              </p:cNvSpPr>
              <p:nvPr/>
            </p:nvSpPr>
            <p:spPr>
              <a:xfrm>
                <a:off x="1295400" y="4911725"/>
                <a:ext cx="6629400" cy="49847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buFont typeface="Wingdings 2" panose="05020102010507070707" pitchFamily="18" charset="2"/>
                  <a:buNone/>
                </a:pPr>
                <a:r>
                  <a:rPr kumimoji="0" lang="en-US" altLang="en-US" sz="1600" dirty="0" smtClean="0">
                    <a:latin typeface="+mj-lt"/>
                    <a:cs typeface="Times New Roman" panose="02020603050405020304" pitchFamily="18" charset="0"/>
                  </a:rPr>
                  <a:t>Fig. 10: NABP coding process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kumimoji="0" lang="en-US" alt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e>
                    </m:rad>
                    <m:r>
                      <a:rPr kumimoji="0" lang="en-US" alt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endParaRPr kumimoji="0" lang="en-US" altLang="en-US" sz="16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911725"/>
                <a:ext cx="6629400" cy="498475"/>
              </a:xfrm>
              <a:prstGeom prst="rect">
                <a:avLst/>
              </a:prstGeom>
              <a:blipFill rotWithShape="0">
                <a:blip r:embed="rId5"/>
                <a:stretch>
                  <a:fillRect t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9F7A36-2A92-47D2-916D-888AB160ACC0}" type="datetime1"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E794BCFA-2D39-47C5-90D4-7FE09F5F6388}" type="slidenum">
              <a:rPr kumimoji="0" lang="en-US" altLang="zh-TW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kumimoji="0" lang="en-US" altLang="zh-TW" smtClean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88" name="Title 1"/>
          <p:cNvSpPr txBox="1">
            <a:spLocks/>
          </p:cNvSpPr>
          <p:nvPr/>
        </p:nvSpPr>
        <p:spPr bwMode="auto">
          <a:xfrm>
            <a:off x="487363" y="581025"/>
            <a:ext cx="8280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1828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286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2743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2004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kumimoji="0" lang="en-US" alt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89" name="內容版面配置區 2"/>
          <p:cNvSpPr txBox="1">
            <a:spLocks/>
          </p:cNvSpPr>
          <p:nvPr/>
        </p:nvSpPr>
        <p:spPr bwMode="auto">
          <a:xfrm>
            <a:off x="487363" y="1524000"/>
            <a:ext cx="812323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1828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286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2743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2004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buFont typeface="Wingdings 2" panose="05020102010507070707" pitchFamily="18" charset="2"/>
              <a:buNone/>
            </a:pPr>
            <a:endParaRPr kumimoji="0" lang="en-US" altLang="zh-TW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12975051"/>
              </p:ext>
            </p:extLst>
          </p:nvPr>
        </p:nvGraphicFramePr>
        <p:xfrm>
          <a:off x="609600" y="1418941"/>
          <a:ext cx="7239000" cy="4905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392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400" dirty="0">
                <a:cs typeface="Times New Roman" panose="02020603050405020304" pitchFamily="18" charset="0"/>
              </a:rPr>
              <a:t>NABP</a:t>
            </a:r>
            <a:endParaRPr lang="zh-TW" altLang="en-US" sz="4400" dirty="0" smtClean="0">
              <a:solidFill>
                <a:srgbClr val="7B9899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E0AFFD-56B8-4F5F-A7B8-E64AD592C895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198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FB2B310-CE97-4506-A2A1-AEC9869603E5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30</a:t>
            </a:fld>
            <a:endParaRPr kumimoji="0" lang="en-US" altLang="zh-TW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989370"/>
              </p:ext>
            </p:extLst>
          </p:nvPr>
        </p:nvGraphicFramePr>
        <p:xfrm>
          <a:off x="381000" y="21590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13317"/>
              </p:ext>
            </p:extLst>
          </p:nvPr>
        </p:nvGraphicFramePr>
        <p:xfrm>
          <a:off x="5181600" y="21336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3" idx="3"/>
            <a:endCxn id="7" idx="1"/>
          </p:cNvCxnSpPr>
          <p:nvPr/>
        </p:nvCxnSpPr>
        <p:spPr>
          <a:xfrm flipV="1">
            <a:off x="3505200" y="3301999"/>
            <a:ext cx="1676400" cy="25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81400" y="2865471"/>
            <a:ext cx="1676400" cy="369332"/>
          </a:xfrm>
          <a:prstGeom prst="rect">
            <a:avLst/>
          </a:prstGeom>
          <a:blipFill rotWithShape="0">
            <a:blip r:embed="rId2"/>
            <a:stretch>
              <a:fillRect l="-3273" t="-8197" b="-2459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+mj-lt"/>
              </a:rPr>
              <a:t> </a:t>
            </a:r>
          </a:p>
        </p:txBody>
      </p:sp>
      <p:pic>
        <p:nvPicPr>
          <p:cNvPr id="42030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31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5"/>
              <p:cNvSpPr txBox="1">
                <a:spLocks/>
              </p:cNvSpPr>
              <p:nvPr/>
            </p:nvSpPr>
            <p:spPr>
              <a:xfrm>
                <a:off x="1295400" y="4911725"/>
                <a:ext cx="6629400" cy="49847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buFont typeface="Wingdings 2" panose="05020102010507070707" pitchFamily="18" charset="2"/>
                  <a:buNone/>
                </a:pPr>
                <a:r>
                  <a:rPr kumimoji="0" lang="en-US" altLang="en-US" sz="1600" dirty="0" smtClean="0">
                    <a:latin typeface="+mj-lt"/>
                    <a:cs typeface="Times New Roman" panose="02020603050405020304" pitchFamily="18" charset="0"/>
                  </a:rPr>
                  <a:t>Fig. 10: NABP coding process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kumimoji="0" lang="en-US" alt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e>
                    </m:rad>
                    <m:r>
                      <a:rPr kumimoji="0" lang="en-US" alt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endParaRPr kumimoji="0" lang="en-US" altLang="en-US" sz="16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911725"/>
                <a:ext cx="6629400" cy="498475"/>
              </a:xfrm>
              <a:prstGeom prst="rect">
                <a:avLst/>
              </a:prstGeom>
              <a:blipFill rotWithShape="0">
                <a:blip r:embed="rId5"/>
                <a:stretch>
                  <a:fillRect t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400" dirty="0">
                <a:cs typeface="Times New Roman" panose="02020603050405020304" pitchFamily="18" charset="0"/>
              </a:rPr>
              <a:t>NABP</a:t>
            </a:r>
            <a:endParaRPr lang="zh-TW" altLang="en-US" sz="4400" dirty="0" smtClean="0">
              <a:solidFill>
                <a:srgbClr val="7B9899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159E73-9C62-4876-8F53-48ABB289641D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3012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420017D-20FD-4596-958E-F86FC46E28F7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31</a:t>
            </a:fld>
            <a:endParaRPr kumimoji="0" lang="en-US" altLang="zh-TW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8825"/>
              </p:ext>
            </p:extLst>
          </p:nvPr>
        </p:nvGraphicFramePr>
        <p:xfrm>
          <a:off x="381000" y="21590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317191"/>
              </p:ext>
            </p:extLst>
          </p:nvPr>
        </p:nvGraphicFramePr>
        <p:xfrm>
          <a:off x="5181600" y="21336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3" idx="3"/>
            <a:endCxn id="7" idx="1"/>
          </p:cNvCxnSpPr>
          <p:nvPr/>
        </p:nvCxnSpPr>
        <p:spPr>
          <a:xfrm flipV="1">
            <a:off x="3505200" y="3301999"/>
            <a:ext cx="1676400" cy="25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81400" y="2865471"/>
            <a:ext cx="1676400" cy="369332"/>
          </a:xfrm>
          <a:prstGeom prst="rect">
            <a:avLst/>
          </a:prstGeom>
          <a:blipFill rotWithShape="0">
            <a:blip r:embed="rId2"/>
            <a:stretch>
              <a:fillRect l="-3273" t="-8197" b="-2459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+mj-lt"/>
              </a:rPr>
              <a:t> </a:t>
            </a:r>
          </a:p>
        </p:txBody>
      </p:sp>
      <p:pic>
        <p:nvPicPr>
          <p:cNvPr id="43054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55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5"/>
              <p:cNvSpPr txBox="1">
                <a:spLocks/>
              </p:cNvSpPr>
              <p:nvPr/>
            </p:nvSpPr>
            <p:spPr>
              <a:xfrm>
                <a:off x="1295400" y="4911725"/>
                <a:ext cx="6629400" cy="49847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buFont typeface="Wingdings 2" panose="05020102010507070707" pitchFamily="18" charset="2"/>
                  <a:buNone/>
                </a:pPr>
                <a:r>
                  <a:rPr kumimoji="0" lang="en-US" altLang="en-US" sz="1600" dirty="0" smtClean="0">
                    <a:latin typeface="+mj-lt"/>
                    <a:cs typeface="Times New Roman" panose="02020603050405020304" pitchFamily="18" charset="0"/>
                  </a:rPr>
                  <a:t>Fig. 10: NABP coding process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kumimoji="0" lang="en-US" alt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e>
                    </m:rad>
                    <m:r>
                      <a:rPr kumimoji="0" lang="en-US" alt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endParaRPr kumimoji="0" lang="en-US" altLang="en-US" sz="16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911725"/>
                <a:ext cx="6629400" cy="498475"/>
              </a:xfrm>
              <a:prstGeom prst="rect">
                <a:avLst/>
              </a:prstGeom>
              <a:blipFill rotWithShape="0">
                <a:blip r:embed="rId5"/>
                <a:stretch>
                  <a:fillRect t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400" dirty="0">
                <a:cs typeface="Times New Roman" panose="02020603050405020304" pitchFamily="18" charset="0"/>
              </a:rPr>
              <a:t>NABP</a:t>
            </a:r>
            <a:endParaRPr lang="zh-TW" altLang="en-US" dirty="0" smtClean="0">
              <a:solidFill>
                <a:srgbClr val="7B9899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D67BB6D-F181-4C63-9CA4-50EDD35880E0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4036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645F35E7-C43E-4FB3-86FD-59ACDBFAD450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32</a:t>
            </a:fld>
            <a:endParaRPr kumimoji="0" lang="en-US" altLang="zh-TW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853130"/>
              </p:ext>
            </p:extLst>
          </p:nvPr>
        </p:nvGraphicFramePr>
        <p:xfrm>
          <a:off x="381000" y="21590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06539"/>
              </p:ext>
            </p:extLst>
          </p:nvPr>
        </p:nvGraphicFramePr>
        <p:xfrm>
          <a:off x="5181600" y="21336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3" idx="3"/>
            <a:endCxn id="7" idx="1"/>
          </p:cNvCxnSpPr>
          <p:nvPr/>
        </p:nvCxnSpPr>
        <p:spPr>
          <a:xfrm flipV="1">
            <a:off x="3505200" y="3301999"/>
            <a:ext cx="1676400" cy="25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81400" y="2865471"/>
            <a:ext cx="1676400" cy="369332"/>
          </a:xfrm>
          <a:prstGeom prst="rect">
            <a:avLst/>
          </a:prstGeom>
          <a:blipFill rotWithShape="0">
            <a:blip r:embed="rId2"/>
            <a:stretch>
              <a:fillRect l="-3273" t="-8197" b="-2459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+mj-lt"/>
              </a:rPr>
              <a:t> </a:t>
            </a:r>
          </a:p>
        </p:txBody>
      </p:sp>
      <p:pic>
        <p:nvPicPr>
          <p:cNvPr id="44078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79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5"/>
              <p:cNvSpPr txBox="1">
                <a:spLocks/>
              </p:cNvSpPr>
              <p:nvPr/>
            </p:nvSpPr>
            <p:spPr>
              <a:xfrm>
                <a:off x="1295400" y="4911725"/>
                <a:ext cx="6629400" cy="49847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buFont typeface="Wingdings 2" panose="05020102010507070707" pitchFamily="18" charset="2"/>
                  <a:buNone/>
                </a:pPr>
                <a:r>
                  <a:rPr kumimoji="0" lang="en-US" altLang="en-US" sz="1600" dirty="0" smtClean="0">
                    <a:latin typeface="+mj-lt"/>
                    <a:cs typeface="Times New Roman" panose="02020603050405020304" pitchFamily="18" charset="0"/>
                  </a:rPr>
                  <a:t>Fig. 10: NABP coding process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kumimoji="0" lang="en-US" alt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e>
                    </m:rad>
                    <m:r>
                      <a:rPr kumimoji="0" lang="en-US" alt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endParaRPr kumimoji="0" lang="en-US" altLang="en-US" sz="16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911725"/>
                <a:ext cx="6629400" cy="498475"/>
              </a:xfrm>
              <a:prstGeom prst="rect">
                <a:avLst/>
              </a:prstGeom>
              <a:blipFill rotWithShape="0">
                <a:blip r:embed="rId5"/>
                <a:stretch>
                  <a:fillRect t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400" dirty="0">
                <a:cs typeface="Times New Roman" panose="02020603050405020304" pitchFamily="18" charset="0"/>
              </a:rPr>
              <a:t>NABP</a:t>
            </a:r>
            <a:endParaRPr lang="zh-TW" altLang="en-US" dirty="0" smtClean="0">
              <a:solidFill>
                <a:srgbClr val="7B9899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D87CF8B-2815-4589-AAA7-7ACC80AB8068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5060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F4D419B-BD1D-42DC-A4E8-04B74BE1C7F5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33</a:t>
            </a:fld>
            <a:endParaRPr kumimoji="0" lang="en-US" altLang="zh-TW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059627"/>
              </p:ext>
            </p:extLst>
          </p:nvPr>
        </p:nvGraphicFramePr>
        <p:xfrm>
          <a:off x="381000" y="21590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640730"/>
              </p:ext>
            </p:extLst>
          </p:nvPr>
        </p:nvGraphicFramePr>
        <p:xfrm>
          <a:off x="5181600" y="21336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3" idx="3"/>
            <a:endCxn id="7" idx="1"/>
          </p:cNvCxnSpPr>
          <p:nvPr/>
        </p:nvCxnSpPr>
        <p:spPr>
          <a:xfrm flipV="1">
            <a:off x="3505200" y="3301999"/>
            <a:ext cx="1676400" cy="25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81400" y="2865471"/>
            <a:ext cx="1676400" cy="369332"/>
          </a:xfrm>
          <a:prstGeom prst="rect">
            <a:avLst/>
          </a:prstGeom>
          <a:blipFill rotWithShape="0">
            <a:blip r:embed="rId2"/>
            <a:stretch>
              <a:fillRect l="-3273" t="-8197" b="-2459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+mj-lt"/>
              </a:rPr>
              <a:t> </a:t>
            </a:r>
          </a:p>
        </p:txBody>
      </p:sp>
      <p:pic>
        <p:nvPicPr>
          <p:cNvPr id="45102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103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5"/>
              <p:cNvSpPr txBox="1">
                <a:spLocks/>
              </p:cNvSpPr>
              <p:nvPr/>
            </p:nvSpPr>
            <p:spPr>
              <a:xfrm>
                <a:off x="1295400" y="4911725"/>
                <a:ext cx="6629400" cy="49847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buFont typeface="Wingdings 2" panose="05020102010507070707" pitchFamily="18" charset="2"/>
                  <a:buNone/>
                </a:pPr>
                <a:r>
                  <a:rPr kumimoji="0" lang="en-US" altLang="en-US" sz="1600" dirty="0" smtClean="0">
                    <a:latin typeface="+mj-lt"/>
                    <a:cs typeface="Times New Roman" panose="02020603050405020304" pitchFamily="18" charset="0"/>
                  </a:rPr>
                  <a:t>Fig. 10: NABP coding process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kumimoji="0" lang="en-US" alt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e>
                    </m:rad>
                    <m:r>
                      <a:rPr kumimoji="0" lang="en-US" alt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endParaRPr kumimoji="0" lang="en-US" altLang="en-US" sz="16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911725"/>
                <a:ext cx="6629400" cy="498475"/>
              </a:xfrm>
              <a:prstGeom prst="rect">
                <a:avLst/>
              </a:prstGeom>
              <a:blipFill rotWithShape="0">
                <a:blip r:embed="rId5"/>
                <a:stretch>
                  <a:fillRect t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400" dirty="0">
                <a:cs typeface="Times New Roman" panose="02020603050405020304" pitchFamily="18" charset="0"/>
              </a:rPr>
              <a:t>NABP</a:t>
            </a:r>
            <a:endParaRPr lang="zh-TW" altLang="en-US" dirty="0" smtClean="0">
              <a:solidFill>
                <a:srgbClr val="7B9899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B758303-A83B-4094-8FA4-D4804C403141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608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8401D78-7AA0-4084-8FC3-D0B30C99489B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34</a:t>
            </a:fld>
            <a:endParaRPr kumimoji="0" lang="en-US" altLang="zh-TW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3152"/>
              </p:ext>
            </p:extLst>
          </p:nvPr>
        </p:nvGraphicFramePr>
        <p:xfrm>
          <a:off x="381000" y="21590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422838"/>
              </p:ext>
            </p:extLst>
          </p:nvPr>
        </p:nvGraphicFramePr>
        <p:xfrm>
          <a:off x="5181600" y="21336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3" idx="3"/>
            <a:endCxn id="7" idx="1"/>
          </p:cNvCxnSpPr>
          <p:nvPr/>
        </p:nvCxnSpPr>
        <p:spPr>
          <a:xfrm flipV="1">
            <a:off x="3505200" y="3301999"/>
            <a:ext cx="1676400" cy="25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81400" y="2865471"/>
            <a:ext cx="1676400" cy="369332"/>
          </a:xfrm>
          <a:prstGeom prst="rect">
            <a:avLst/>
          </a:prstGeom>
          <a:blipFill rotWithShape="0">
            <a:blip r:embed="rId2"/>
            <a:stretch>
              <a:fillRect l="-3273" t="-8197" b="-2459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+mj-lt"/>
              </a:rPr>
              <a:t> </a:t>
            </a:r>
          </a:p>
        </p:txBody>
      </p:sp>
      <p:pic>
        <p:nvPicPr>
          <p:cNvPr id="46126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27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5"/>
              <p:cNvSpPr txBox="1">
                <a:spLocks/>
              </p:cNvSpPr>
              <p:nvPr/>
            </p:nvSpPr>
            <p:spPr>
              <a:xfrm>
                <a:off x="1295400" y="4911725"/>
                <a:ext cx="6629400" cy="49847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buFont typeface="Wingdings 2" panose="05020102010507070707" pitchFamily="18" charset="2"/>
                  <a:buNone/>
                </a:pPr>
                <a:r>
                  <a:rPr kumimoji="0" lang="en-US" altLang="en-US" sz="1600" dirty="0" smtClean="0">
                    <a:latin typeface="+mj-lt"/>
                    <a:cs typeface="Times New Roman" panose="02020603050405020304" pitchFamily="18" charset="0"/>
                  </a:rPr>
                  <a:t>Fig. 10: NABP coding process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kumimoji="0" lang="en-US" alt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e>
                    </m:rad>
                    <m:r>
                      <a:rPr kumimoji="0" lang="en-US" alt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endParaRPr kumimoji="0" lang="en-US" altLang="en-US" sz="16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911725"/>
                <a:ext cx="6629400" cy="498475"/>
              </a:xfrm>
              <a:prstGeom prst="rect">
                <a:avLst/>
              </a:prstGeom>
              <a:blipFill rotWithShape="0">
                <a:blip r:embed="rId5"/>
                <a:stretch>
                  <a:fillRect t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400" dirty="0">
                <a:cs typeface="Times New Roman" panose="02020603050405020304" pitchFamily="18" charset="0"/>
              </a:rPr>
              <a:t>NABP</a:t>
            </a:r>
            <a:endParaRPr lang="zh-TW" altLang="en-US" dirty="0" smtClean="0">
              <a:solidFill>
                <a:srgbClr val="7B9899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EB38DB-FE1F-4E05-A065-9F4F70EB5874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710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2909D016-633C-4D89-9692-AA19014651C0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35</a:t>
            </a:fld>
            <a:endParaRPr kumimoji="0" lang="en-US" altLang="zh-TW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223534"/>
              </p:ext>
            </p:extLst>
          </p:nvPr>
        </p:nvGraphicFramePr>
        <p:xfrm>
          <a:off x="381000" y="21590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423329"/>
              </p:ext>
            </p:extLst>
          </p:nvPr>
        </p:nvGraphicFramePr>
        <p:xfrm>
          <a:off x="5181600" y="21336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3" idx="3"/>
            <a:endCxn id="7" idx="1"/>
          </p:cNvCxnSpPr>
          <p:nvPr/>
        </p:nvCxnSpPr>
        <p:spPr>
          <a:xfrm flipV="1">
            <a:off x="3505200" y="3301999"/>
            <a:ext cx="1676400" cy="25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81400" y="2865471"/>
            <a:ext cx="1676400" cy="369332"/>
          </a:xfrm>
          <a:prstGeom prst="rect">
            <a:avLst/>
          </a:prstGeom>
          <a:blipFill rotWithShape="0">
            <a:blip r:embed="rId2"/>
            <a:stretch>
              <a:fillRect l="-3273" t="-8197" b="-2459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+mj-lt"/>
              </a:rPr>
              <a:t> </a:t>
            </a:r>
          </a:p>
        </p:txBody>
      </p:sp>
      <p:pic>
        <p:nvPicPr>
          <p:cNvPr id="47150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51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5"/>
              <p:cNvSpPr txBox="1">
                <a:spLocks/>
              </p:cNvSpPr>
              <p:nvPr/>
            </p:nvSpPr>
            <p:spPr>
              <a:xfrm>
                <a:off x="1295400" y="4911725"/>
                <a:ext cx="6629400" cy="49847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buFont typeface="Wingdings 2" panose="05020102010507070707" pitchFamily="18" charset="2"/>
                  <a:buNone/>
                </a:pPr>
                <a:r>
                  <a:rPr kumimoji="0" lang="en-US" altLang="en-US" sz="1600" dirty="0" smtClean="0">
                    <a:latin typeface="+mj-lt"/>
                    <a:cs typeface="Times New Roman" panose="02020603050405020304" pitchFamily="18" charset="0"/>
                  </a:rPr>
                  <a:t>Fig. 10: NABP coding process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kumimoji="0" lang="en-US" alt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e>
                    </m:rad>
                    <m:r>
                      <a:rPr kumimoji="0" lang="en-US" alt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endParaRPr kumimoji="0" lang="en-US" altLang="en-US" sz="16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911725"/>
                <a:ext cx="6629400" cy="498475"/>
              </a:xfrm>
              <a:prstGeom prst="rect">
                <a:avLst/>
              </a:prstGeom>
              <a:blipFill rotWithShape="0">
                <a:blip r:embed="rId5"/>
                <a:stretch>
                  <a:fillRect t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400" dirty="0">
                <a:cs typeface="Times New Roman" panose="02020603050405020304" pitchFamily="18" charset="0"/>
              </a:rPr>
              <a:t>NABP</a:t>
            </a:r>
            <a:endParaRPr lang="zh-TW" altLang="en-US" dirty="0" smtClean="0">
              <a:solidFill>
                <a:srgbClr val="7B9899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3D5EB7-AB11-4188-81CF-1C1B6D28D55D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8132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C8C0CE9-5856-4162-9277-1CD0F58ED13E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36</a:t>
            </a:fld>
            <a:endParaRPr kumimoji="0" lang="en-US" altLang="zh-TW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064703"/>
              </p:ext>
            </p:extLst>
          </p:nvPr>
        </p:nvGraphicFramePr>
        <p:xfrm>
          <a:off x="381000" y="21590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8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219766"/>
              </p:ext>
            </p:extLst>
          </p:nvPr>
        </p:nvGraphicFramePr>
        <p:xfrm>
          <a:off x="5181600" y="21336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stCxn id="3" idx="3"/>
            <a:endCxn id="7" idx="1"/>
          </p:cNvCxnSpPr>
          <p:nvPr/>
        </p:nvCxnSpPr>
        <p:spPr>
          <a:xfrm flipV="1">
            <a:off x="3505200" y="3301999"/>
            <a:ext cx="1676400" cy="25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81400" y="2865471"/>
            <a:ext cx="1676400" cy="369332"/>
          </a:xfrm>
          <a:prstGeom prst="rect">
            <a:avLst/>
          </a:prstGeom>
          <a:blipFill rotWithShape="0">
            <a:blip r:embed="rId2"/>
            <a:stretch>
              <a:fillRect l="-3273" t="-8197" b="-2459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+mj-lt"/>
              </a:rPr>
              <a:t> </a:t>
            </a:r>
          </a:p>
        </p:txBody>
      </p:sp>
      <p:pic>
        <p:nvPicPr>
          <p:cNvPr id="48174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75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5"/>
              <p:cNvSpPr txBox="1">
                <a:spLocks/>
              </p:cNvSpPr>
              <p:nvPr/>
            </p:nvSpPr>
            <p:spPr>
              <a:xfrm>
                <a:off x="1295400" y="4911725"/>
                <a:ext cx="6629400" cy="49847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buFont typeface="Wingdings 2" panose="05020102010507070707" pitchFamily="18" charset="2"/>
                  <a:buNone/>
                </a:pPr>
                <a:r>
                  <a:rPr kumimoji="0" lang="en-US" altLang="en-US" sz="1600" dirty="0" smtClean="0">
                    <a:latin typeface="+mj-lt"/>
                    <a:cs typeface="Times New Roman" panose="02020603050405020304" pitchFamily="18" charset="0"/>
                  </a:rPr>
                  <a:t>Fig. 10: NABP coding process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kumimoji="0" lang="en-US" alt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e>
                    </m:rad>
                    <m:r>
                      <a:rPr kumimoji="0" lang="en-US" alt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endParaRPr kumimoji="0" lang="en-US" altLang="en-US" sz="16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911725"/>
                <a:ext cx="6629400" cy="498475"/>
              </a:xfrm>
              <a:prstGeom prst="rect">
                <a:avLst/>
              </a:prstGeom>
              <a:blipFill rotWithShape="0">
                <a:blip r:embed="rId5"/>
                <a:stretch>
                  <a:fillRect t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400" dirty="0">
                <a:cs typeface="Times New Roman" panose="02020603050405020304" pitchFamily="18" charset="0"/>
              </a:rPr>
              <a:t>NABP</a:t>
            </a:r>
            <a:endParaRPr lang="zh-TW" altLang="en-US" dirty="0" smtClean="0">
              <a:solidFill>
                <a:srgbClr val="7B9899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ECFE89-C0E8-47BE-A1BC-61A0A822C3DD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9156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DABC02B-7660-4BD9-9FE7-259DBBBBAB9D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37</a:t>
            </a:fld>
            <a:endParaRPr kumimoji="0" lang="en-US" altLang="zh-TW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768797"/>
              </p:ext>
            </p:extLst>
          </p:nvPr>
        </p:nvGraphicFramePr>
        <p:xfrm>
          <a:off x="5029200" y="2133600"/>
          <a:ext cx="3124200" cy="2336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1400"/>
                <a:gridCol w="1041400"/>
                <a:gridCol w="1041400"/>
              </a:tblGrid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5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96</a:t>
                      </a:r>
                      <a:endParaRPr lang="en-US" sz="2400" b="1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7789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>
                        <a:latin typeface="+mj-lt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3657600" y="3301999"/>
            <a:ext cx="1371600" cy="25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19150" y="3142734"/>
            <a:ext cx="3219450" cy="369332"/>
          </a:xfrm>
          <a:prstGeom prst="rect">
            <a:avLst/>
          </a:prstGeom>
          <a:blipFill rotWithShape="0">
            <a:blip r:embed="rId2"/>
            <a:stretch>
              <a:fillRect b="-1500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+mj-lt"/>
              </a:rPr>
              <a:t> </a:t>
            </a:r>
          </a:p>
        </p:txBody>
      </p:sp>
      <p:pic>
        <p:nvPicPr>
          <p:cNvPr id="49180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81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5"/>
              <p:cNvSpPr txBox="1">
                <a:spLocks/>
              </p:cNvSpPr>
              <p:nvPr/>
            </p:nvSpPr>
            <p:spPr>
              <a:xfrm>
                <a:off x="1295400" y="4911725"/>
                <a:ext cx="6629400" cy="498475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fontAlgn="auto">
                  <a:buFont typeface="Wingdings 2" panose="05020102010507070707" pitchFamily="18" charset="2"/>
                  <a:buNone/>
                </a:pPr>
                <a:r>
                  <a:rPr kumimoji="0" lang="en-US" altLang="en-US" sz="1600" dirty="0" smtClean="0">
                    <a:latin typeface="+mj-lt"/>
                    <a:cs typeface="Times New Roman" panose="02020603050405020304" pitchFamily="18" charset="0"/>
                  </a:rPr>
                  <a:t>Fig. 10: NABP coding process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kumimoji="0" lang="en-US" alt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kumimoji="0" lang="en-US" alt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</m:e>
                    </m:rad>
                    <m:r>
                      <a:rPr kumimoji="0" lang="en-US" alt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</m:oMath>
                </a14:m>
                <a:endParaRPr kumimoji="0" lang="en-US" altLang="en-US" sz="16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911725"/>
                <a:ext cx="6629400" cy="498475"/>
              </a:xfrm>
              <a:prstGeom prst="rect">
                <a:avLst/>
              </a:prstGeom>
              <a:blipFill rotWithShape="0">
                <a:blip r:embed="rId5"/>
                <a:stretch>
                  <a:fillRect t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標題 1"/>
          <p:cNvSpPr>
            <a:spLocks noGrp="1"/>
          </p:cNvSpPr>
          <p:nvPr>
            <p:ph type="title"/>
          </p:nvPr>
        </p:nvSpPr>
        <p:spPr>
          <a:xfrm>
            <a:off x="838200" y="650390"/>
            <a:ext cx="7543800" cy="1026010"/>
          </a:xfrm>
        </p:spPr>
        <p:txBody>
          <a:bodyPr/>
          <a:lstStyle/>
          <a:p>
            <a:pPr eaLnBrk="1" hangingPunct="1">
              <a:defRPr/>
            </a:pPr>
            <a:r>
              <a:rPr lang="en-US" sz="4400" dirty="0">
                <a:cs typeface="Times New Roman" panose="02020603050405020304" pitchFamily="18" charset="0"/>
              </a:rPr>
              <a:t>NABP</a:t>
            </a:r>
            <a:endParaRPr lang="zh-TW" altLang="en-US" dirty="0" smtClean="0">
              <a:solidFill>
                <a:srgbClr val="7B9899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562" y="1752600"/>
            <a:ext cx="8504238" cy="4572000"/>
          </a:xfrm>
        </p:spPr>
        <p:txBody>
          <a:bodyPr/>
          <a:lstStyle/>
          <a:p>
            <a:pPr algn="just">
              <a:defRPr/>
            </a:pPr>
            <a:r>
              <a:rPr lang="en-US" altLang="en-US" sz="2800" dirty="0" smtClean="0">
                <a:latin typeface="+mj-lt"/>
                <a:cs typeface="Times New Roman" panose="02020603050405020304" pitchFamily="18" charset="0"/>
              </a:rPr>
              <a:t> Feature Representation</a:t>
            </a:r>
          </a:p>
          <a:p>
            <a:pPr lvl="1" algn="just">
              <a:defRPr/>
            </a:pPr>
            <a:r>
              <a:rPr lang="en-US" altLang="en-US" sz="2300" dirty="0" smtClean="0">
                <a:latin typeface="+mj-lt"/>
                <a:cs typeface="Times New Roman" panose="02020603050405020304" pitchFamily="18" charset="0"/>
              </a:rPr>
              <a:t>Final feature is represented taking the histogram of coded image (quantized into only uniform bins)</a:t>
            </a:r>
          </a:p>
          <a:p>
            <a:pPr lvl="1" algn="just">
              <a:defRPr/>
            </a:pPr>
            <a:r>
              <a:rPr lang="en-US" altLang="en-US" sz="2300" dirty="0" smtClean="0">
                <a:latin typeface="+mj-lt"/>
                <a:cs typeface="Times New Roman" panose="02020603050405020304" pitchFamily="18" charset="0"/>
              </a:rPr>
              <a:t>Here, uniform bins – at most two bit-wise transition (for 8 bits images total 59 bins)</a:t>
            </a:r>
          </a:p>
          <a:p>
            <a:pPr marL="0" indent="0" algn="just">
              <a:buFont typeface="Wingdings 2" panose="05020102010507070707" pitchFamily="18" charset="2"/>
              <a:buNone/>
              <a:defRPr/>
            </a:pPr>
            <a:endParaRPr lang="en-US" dirty="0">
              <a:latin typeface="+mj-lt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C4C844-BAD8-47C1-9DBF-19D73C80C7B9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0180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60FB741-AAFF-4BAF-A816-2B475095ECDB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38</a:t>
            </a:fld>
            <a:endParaRPr kumimoji="0" lang="en-US" altLang="zh-TW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50183" name="Group 15"/>
          <p:cNvGrpSpPr>
            <a:grpSpLocks/>
          </p:cNvGrpSpPr>
          <p:nvPr/>
        </p:nvGrpSpPr>
        <p:grpSpPr bwMode="auto">
          <a:xfrm>
            <a:off x="838200" y="3200400"/>
            <a:ext cx="7924800" cy="2819400"/>
            <a:chOff x="685800" y="3352800"/>
            <a:chExt cx="7924800" cy="2819400"/>
          </a:xfrm>
        </p:grpSpPr>
        <p:pic>
          <p:nvPicPr>
            <p:cNvPr id="50187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9025" y="3886200"/>
              <a:ext cx="1704975" cy="2247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8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3859189"/>
              <a:ext cx="1733333" cy="2276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89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3200" y="3352800"/>
              <a:ext cx="2057400" cy="281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Straight Arrow Connector 13"/>
            <p:cNvCxnSpPr>
              <a:endCxn id="50187" idx="1"/>
            </p:cNvCxnSpPr>
            <p:nvPr/>
          </p:nvCxnSpPr>
          <p:spPr>
            <a:xfrm>
              <a:off x="2419350" y="4997450"/>
              <a:ext cx="1209675" cy="1270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5348288" y="4997450"/>
              <a:ext cx="1209675" cy="12700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184" name="Content Placeholder 5"/>
          <p:cNvSpPr txBox="1">
            <a:spLocks/>
          </p:cNvSpPr>
          <p:nvPr/>
        </p:nvSpPr>
        <p:spPr bwMode="auto">
          <a:xfrm>
            <a:off x="2667000" y="6019800"/>
            <a:ext cx="66294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547688" indent="-2730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822325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096963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13716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1828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286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2743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2004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buFont typeface="Wingdings 2" panose="05020102010507070707" pitchFamily="18" charset="2"/>
              <a:buNone/>
            </a:pPr>
            <a:r>
              <a:rPr kumimoji="0" lang="en-US" altLang="en-US" sz="1600" dirty="0">
                <a:latin typeface="+mj-lt"/>
                <a:cs typeface="Times New Roman" panose="02020603050405020304" pitchFamily="18" charset="0"/>
              </a:rPr>
              <a:t>Fig. </a:t>
            </a:r>
            <a:r>
              <a:rPr kumimoji="0" lang="en-US" altLang="en-US" sz="1600" dirty="0" smtClean="0">
                <a:latin typeface="+mj-lt"/>
                <a:cs typeface="Times New Roman" panose="02020603050405020304" pitchFamily="18" charset="0"/>
              </a:rPr>
              <a:t>11: </a:t>
            </a:r>
            <a:r>
              <a:rPr kumimoji="0" lang="en-US" altLang="en-US" sz="1600" dirty="0">
                <a:latin typeface="+mj-lt"/>
                <a:cs typeface="Times New Roman" panose="02020603050405020304" pitchFamily="18" charset="0"/>
              </a:rPr>
              <a:t>NABP feature representation </a:t>
            </a:r>
          </a:p>
        </p:txBody>
      </p:sp>
      <p:pic>
        <p:nvPicPr>
          <p:cNvPr id="50185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6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961745"/>
              </p:ext>
            </p:extLst>
          </p:nvPr>
        </p:nvGraphicFramePr>
        <p:xfrm>
          <a:off x="3751096" y="3754120"/>
          <a:ext cx="1765632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704"/>
                <a:gridCol w="220704"/>
                <a:gridCol w="220704"/>
                <a:gridCol w="220704"/>
                <a:gridCol w="220704"/>
                <a:gridCol w="220704"/>
                <a:gridCol w="220704"/>
                <a:gridCol w="220704"/>
              </a:tblGrid>
              <a:tr h="320119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119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119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119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119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119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394280"/>
              </p:ext>
            </p:extLst>
          </p:nvPr>
        </p:nvGraphicFramePr>
        <p:xfrm>
          <a:off x="822050" y="3706789"/>
          <a:ext cx="1765632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704"/>
                <a:gridCol w="220704"/>
                <a:gridCol w="220704"/>
                <a:gridCol w="220704"/>
                <a:gridCol w="220704"/>
                <a:gridCol w="220704"/>
                <a:gridCol w="220704"/>
                <a:gridCol w="220704"/>
              </a:tblGrid>
              <a:tr h="320119"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119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119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119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119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0119"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801624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 smtClean="0"/>
              <a:t>Properties of NABP: </a:t>
            </a:r>
            <a:r>
              <a:rPr lang="en-US" altLang="en-US" sz="4000" dirty="0"/>
              <a:t>Discriminating </a:t>
            </a:r>
            <a:r>
              <a:rPr lang="en-US" altLang="en-US" sz="4000" dirty="0" smtClean="0"/>
              <a:t>Ability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21C9E8-CB2E-49BE-BF92-DE7BAD92CCE1}" type="datetime1">
              <a:rPr lang="en-US" altLang="zh-TW" smtClean="0">
                <a:latin typeface="+mj-lt"/>
              </a:rPr>
              <a:t>5/23/2016</a:t>
            </a:fld>
            <a:endParaRPr lang="zh-TW" altLang="en-US">
              <a:latin typeface="+mj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</a:rPr>
              <a:t>Designing Feature Descriptor for Image Classification</a:t>
            </a:r>
            <a:endParaRPr lang="zh-TW" altLang="en-US">
              <a:latin typeface="+mj-lt"/>
            </a:endParaRPr>
          </a:p>
        </p:txBody>
      </p:sp>
      <p:sp>
        <p:nvSpPr>
          <p:cNvPr id="5120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874E9343-769B-4D27-ABF4-03190A46C09E}" type="slidenum">
              <a:rPr kumimoji="0" lang="en-US" altLang="zh-TW" smtClean="0">
                <a:solidFill>
                  <a:schemeClr val="bg1"/>
                </a:solidFill>
                <a:latin typeface="+mj-lt"/>
              </a:rPr>
              <a:pPr/>
              <a:t>39</a:t>
            </a:fld>
            <a:endParaRPr kumimoji="0" lang="en-US" altLang="zh-TW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120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2239962"/>
            <a:ext cx="6202363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8" name="Rectangle 2"/>
          <p:cNvSpPr>
            <a:spLocks noChangeArrowheads="1"/>
          </p:cNvSpPr>
          <p:nvPr/>
        </p:nvSpPr>
        <p:spPr bwMode="auto">
          <a:xfrm>
            <a:off x="457200" y="5573713"/>
            <a:ext cx="79248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Fig. </a:t>
            </a:r>
            <a:r>
              <a:rPr lang="en-US" altLang="en-US" sz="1600" dirty="0" smtClean="0">
                <a:latin typeface="+mj-lt"/>
                <a:cs typeface="Times New Roman" panose="02020603050405020304" pitchFamily="18" charset="0"/>
              </a:rPr>
              <a:t>12: </a:t>
            </a: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NABP produces different patterns for (a) small and (b) large differences </a:t>
            </a:r>
          </a:p>
        </p:txBody>
      </p:sp>
      <p:sp>
        <p:nvSpPr>
          <p:cNvPr id="17" name="TextBox 1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95350" y="4747406"/>
            <a:ext cx="3219450" cy="369332"/>
          </a:xfrm>
          <a:prstGeom prst="rect">
            <a:avLst/>
          </a:prstGeom>
          <a:blipFill rotWithShape="0">
            <a:blip r:embed="rId3"/>
            <a:stretch>
              <a:fillRect b="-15000"/>
            </a:stretch>
          </a:blipFill>
        </p:spPr>
        <p:txBody>
          <a:bodyPr tIns="0"/>
          <a:lstStyle/>
          <a:p>
            <a:pPr>
              <a:defRPr/>
            </a:pPr>
            <a:r>
              <a:rPr lang="en-US">
                <a:noFill/>
                <a:latin typeface="+mj-lt"/>
              </a:rPr>
              <a:t> </a:t>
            </a:r>
          </a:p>
        </p:txBody>
      </p:sp>
      <p:sp>
        <p:nvSpPr>
          <p:cNvPr id="18" name="TextBox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48150" y="4797827"/>
            <a:ext cx="3219450" cy="369332"/>
          </a:xfrm>
          <a:prstGeom prst="rect">
            <a:avLst/>
          </a:prstGeom>
          <a:blipFill rotWithShape="0">
            <a:blip r:embed="rId4"/>
            <a:stretch>
              <a:fillRect b="-14754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+mj-lt"/>
              </a:rPr>
              <a:t> </a:t>
            </a:r>
          </a:p>
        </p:txBody>
      </p:sp>
      <p:sp>
        <p:nvSpPr>
          <p:cNvPr id="19" name="Oval 18"/>
          <p:cNvSpPr/>
          <p:nvPr/>
        </p:nvSpPr>
        <p:spPr>
          <a:xfrm>
            <a:off x="2057400" y="3048000"/>
            <a:ext cx="876300" cy="609600"/>
          </a:xfrm>
          <a:prstGeom prst="ellipse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562600" y="3048000"/>
            <a:ext cx="876300" cy="609600"/>
          </a:xfrm>
          <a:prstGeom prst="ellipse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619250" y="4211638"/>
            <a:ext cx="3562350" cy="436562"/>
          </a:xfrm>
          <a:custGeom>
            <a:avLst/>
            <a:gdLst>
              <a:gd name="connsiteX0" fmla="*/ 0 w 3562066"/>
              <a:gd name="connsiteY0" fmla="*/ 0 h 436728"/>
              <a:gd name="connsiteX1" fmla="*/ 1405720 w 3562066"/>
              <a:gd name="connsiteY1" fmla="*/ 436728 h 436728"/>
              <a:gd name="connsiteX2" fmla="*/ 1405720 w 3562066"/>
              <a:gd name="connsiteY2" fmla="*/ 436728 h 436728"/>
              <a:gd name="connsiteX3" fmla="*/ 3466531 w 3562066"/>
              <a:gd name="connsiteY3" fmla="*/ 54591 h 436728"/>
              <a:gd name="connsiteX4" fmla="*/ 3466531 w 3562066"/>
              <a:gd name="connsiteY4" fmla="*/ 54591 h 436728"/>
              <a:gd name="connsiteX5" fmla="*/ 3562066 w 3562066"/>
              <a:gd name="connsiteY5" fmla="*/ 68239 h 436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62066" h="436728">
                <a:moveTo>
                  <a:pt x="0" y="0"/>
                </a:moveTo>
                <a:lnTo>
                  <a:pt x="1405720" y="436728"/>
                </a:lnTo>
                <a:lnTo>
                  <a:pt x="1405720" y="436728"/>
                </a:lnTo>
                <a:lnTo>
                  <a:pt x="3466531" y="54591"/>
                </a:lnTo>
                <a:lnTo>
                  <a:pt x="3466531" y="54591"/>
                </a:lnTo>
                <a:lnTo>
                  <a:pt x="3562066" y="68239"/>
                </a:ln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51214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5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Image classification: Given </a:t>
            </a:r>
            <a:r>
              <a:rPr lang="en-US" sz="2400" dirty="0"/>
              <a:t>a set of </a:t>
            </a:r>
            <a:r>
              <a:rPr lang="en-US" sz="2400" dirty="0" smtClean="0"/>
              <a:t>images, the objective is to </a:t>
            </a:r>
            <a:r>
              <a:rPr lang="en-US" sz="2400" dirty="0"/>
              <a:t>classify those by the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 smtClean="0"/>
              <a:t>face</a:t>
            </a:r>
            <a:r>
              <a:rPr lang="en-US" sz="2200" dirty="0"/>
              <a:t>, </a:t>
            </a:r>
            <a:endParaRPr lang="en-US" sz="2200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 smtClean="0"/>
              <a:t>expression </a:t>
            </a:r>
            <a:r>
              <a:rPr lang="en-US" sz="2200" dirty="0"/>
              <a:t>(e.g., happy, sad), </a:t>
            </a:r>
            <a:endParaRPr lang="en-US" sz="2200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 smtClean="0"/>
              <a:t>gender </a:t>
            </a:r>
            <a:r>
              <a:rPr lang="en-US" sz="2200" dirty="0"/>
              <a:t>(e.g., male, female</a:t>
            </a:r>
            <a:r>
              <a:rPr lang="en-US" sz="2200" dirty="0" smtClean="0"/>
              <a:t>),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 smtClean="0"/>
              <a:t>scene (e.g</a:t>
            </a:r>
            <a:r>
              <a:rPr lang="en-US" sz="2200" dirty="0"/>
              <a:t>. </a:t>
            </a:r>
            <a:r>
              <a:rPr lang="en-US" sz="2200" dirty="0" smtClean="0"/>
              <a:t>coast</a:t>
            </a:r>
            <a:r>
              <a:rPr lang="en-US" sz="2200" dirty="0"/>
              <a:t>, forest, </a:t>
            </a:r>
            <a:r>
              <a:rPr lang="en-US" sz="2200" dirty="0" smtClean="0"/>
              <a:t>classroom, kitchen),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200" dirty="0" smtClean="0"/>
              <a:t>object </a:t>
            </a:r>
            <a:r>
              <a:rPr lang="en-US" sz="2200" dirty="0"/>
              <a:t>categories </a:t>
            </a:r>
            <a:r>
              <a:rPr lang="en-US" sz="2200" dirty="0" smtClean="0"/>
              <a:t>(</a:t>
            </a:r>
            <a:r>
              <a:rPr lang="en-US" sz="2200" dirty="0"/>
              <a:t>e.g. cars, </a:t>
            </a:r>
            <a:r>
              <a:rPr lang="en-US" sz="2200" dirty="0" smtClean="0"/>
              <a:t>leopards, laptop).</a:t>
            </a:r>
            <a:endParaRPr lang="en-US" altLang="en-US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B75FFC-BAD5-4EFA-AFB3-480D6357C399}" type="datetime1"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685DA0A-D482-462E-8134-BA224B9B03E5}" type="slidenum">
              <a:rPr kumimoji="0" lang="en-US" altLang="zh-TW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kumimoji="0" lang="en-US" altLang="zh-TW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6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Properties of NABP: </a:t>
            </a:r>
            <a:r>
              <a:rPr lang="en-US" altLang="en-US" sz="4000" dirty="0"/>
              <a:t>Discriminating </a:t>
            </a:r>
            <a:r>
              <a:rPr lang="en-US" altLang="en-US" sz="4000" dirty="0" smtClean="0"/>
              <a:t>Ability</a:t>
            </a:r>
            <a:endParaRPr lang="en-US" sz="4300" dirty="0"/>
          </a:p>
        </p:txBody>
      </p:sp>
      <p:pic>
        <p:nvPicPr>
          <p:cNvPr id="57347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2963" y="1676400"/>
            <a:ext cx="7421562" cy="37941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403D11-E22B-41EF-84F5-79346407F551}" type="datetime1">
              <a:rPr lang="en-US" altLang="zh-TW" smtClean="0">
                <a:latin typeface="+mj-lt"/>
              </a:rPr>
              <a:t>5/23/2016</a:t>
            </a:fld>
            <a:endParaRPr lang="zh-TW" altLang="en-US">
              <a:latin typeface="+mj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</a:rPr>
              <a:t>Designing Feature Descriptor for Image Classification</a:t>
            </a:r>
            <a:endParaRPr lang="zh-TW" altLang="en-US">
              <a:latin typeface="+mj-lt"/>
            </a:endParaRPr>
          </a:p>
        </p:txBody>
      </p:sp>
      <p:sp>
        <p:nvSpPr>
          <p:cNvPr id="5734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3776527-7D81-4DC3-A707-64E46EE0E1DC}" type="slidenum">
              <a:rPr kumimoji="0" lang="en-US" altLang="zh-TW" smtClean="0">
                <a:solidFill>
                  <a:schemeClr val="bg1"/>
                </a:solidFill>
                <a:latin typeface="+mj-lt"/>
              </a:rPr>
              <a:pPr/>
              <a:t>40</a:t>
            </a:fld>
            <a:endParaRPr kumimoji="0" lang="en-US" altLang="zh-TW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351" name="Rectangle 2"/>
          <p:cNvSpPr>
            <a:spLocks noChangeArrowheads="1"/>
          </p:cNvSpPr>
          <p:nvPr/>
        </p:nvSpPr>
        <p:spPr bwMode="auto">
          <a:xfrm>
            <a:off x="766763" y="5573713"/>
            <a:ext cx="76152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just" eaLnBrk="1" hangingPunct="1"/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Fig. </a:t>
            </a:r>
            <a:r>
              <a:rPr lang="en-US" altLang="en-US" sz="1600" dirty="0" smtClean="0">
                <a:latin typeface="+mj-lt"/>
                <a:cs typeface="Times New Roman" panose="02020603050405020304" pitchFamily="18" charset="0"/>
              </a:rPr>
              <a:t>13: </a:t>
            </a: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Similarity of histograms for two images of a person (a) Match image 1, (b) Match image 2, (c)-(d) LBP and NABP histogram of (a) and (b) respectively</a:t>
            </a:r>
          </a:p>
        </p:txBody>
      </p:sp>
      <p:pic>
        <p:nvPicPr>
          <p:cNvPr id="57352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53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98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Properties of NABP: </a:t>
            </a:r>
            <a:r>
              <a:rPr lang="en-US" altLang="en-US" sz="4000" dirty="0"/>
              <a:t>Discriminating Ability</a:t>
            </a:r>
            <a:endParaRPr lang="en-US" sz="4300" dirty="0"/>
          </a:p>
        </p:txBody>
      </p:sp>
      <p:pic>
        <p:nvPicPr>
          <p:cNvPr id="61443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62113" y="1720850"/>
            <a:ext cx="5783262" cy="42227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DAE0E1-3397-4221-A4C1-08E1EBC56308}" type="datetime1">
              <a:rPr lang="en-US" altLang="zh-TW" smtClean="0">
                <a:latin typeface="+mj-lt"/>
              </a:rPr>
              <a:t>5/23/2016</a:t>
            </a:fld>
            <a:endParaRPr lang="zh-TW" altLang="en-US">
              <a:latin typeface="+mj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</a:rPr>
              <a:t>Designing Feature Descriptor for Image Classification</a:t>
            </a:r>
            <a:endParaRPr lang="zh-TW" altLang="en-US">
              <a:latin typeface="+mj-lt"/>
            </a:endParaRPr>
          </a:p>
        </p:txBody>
      </p:sp>
      <p:sp>
        <p:nvSpPr>
          <p:cNvPr id="6144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356056BE-BAA5-4900-A693-C2D14CAAD443}" type="slidenum">
              <a:rPr kumimoji="0" lang="en-US" altLang="zh-TW" smtClean="0">
                <a:solidFill>
                  <a:schemeClr val="bg1"/>
                </a:solidFill>
                <a:latin typeface="+mj-lt"/>
              </a:rPr>
              <a:pPr/>
              <a:t>41</a:t>
            </a:fld>
            <a:endParaRPr kumimoji="0" lang="en-US" altLang="zh-TW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1447" name="Rectangle 2"/>
          <p:cNvSpPr>
            <a:spLocks noChangeArrowheads="1"/>
          </p:cNvSpPr>
          <p:nvPr/>
        </p:nvSpPr>
        <p:spPr bwMode="auto">
          <a:xfrm>
            <a:off x="766763" y="5816600"/>
            <a:ext cx="76152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just"/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Fig. </a:t>
            </a:r>
            <a:r>
              <a:rPr lang="en-US" altLang="en-US" sz="1600" dirty="0" smtClean="0">
                <a:latin typeface="+mj-lt"/>
                <a:cs typeface="Times New Roman" panose="02020603050405020304" pitchFamily="18" charset="0"/>
              </a:rPr>
              <a:t>16: </a:t>
            </a: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Discriminative power of different methods in expression recognition, (a) original image, (b) LBP and (c) NABP</a:t>
            </a:r>
          </a:p>
        </p:txBody>
      </p:sp>
      <p:pic>
        <p:nvPicPr>
          <p:cNvPr id="61448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9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526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"/>
            <a:ext cx="8013065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 smtClean="0"/>
              <a:t>Properties of NABP: </a:t>
            </a:r>
            <a:r>
              <a:rPr lang="en-US" altLang="en-US" sz="4000" dirty="0"/>
              <a:t>Noise </a:t>
            </a:r>
            <a:r>
              <a:rPr lang="en-US" altLang="en-US" sz="4000" dirty="0" smtClean="0"/>
              <a:t>Adaptive</a:t>
            </a:r>
            <a:endParaRPr lang="en-US" sz="4000" dirty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792163" y="1752600"/>
            <a:ext cx="8504237" cy="4572000"/>
          </a:xfrm>
        </p:spPr>
        <p:txBody>
          <a:bodyPr/>
          <a:lstStyle/>
          <a:p>
            <a:pPr marL="0" indent="0">
              <a:buFont typeface="Wingdings 2" panose="05020102010507070707" pitchFamily="18" charset="2"/>
              <a:buNone/>
              <a:defRPr/>
            </a:pPr>
            <a:endParaRPr lang="en-US" altLang="en-US" dirty="0" smtClean="0">
              <a:latin typeface="+mj-lt"/>
            </a:endParaRPr>
          </a:p>
          <a:p>
            <a:pPr marL="0" indent="0">
              <a:buFont typeface="Wingdings 2" panose="05020102010507070707" pitchFamily="18" charset="2"/>
              <a:buNone/>
              <a:defRPr/>
            </a:pPr>
            <a:endParaRPr lang="en-US" altLang="en-US" dirty="0" smtClean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BB1D3D-19D5-4117-9EE0-AFC220048C77}" type="datetime1">
              <a:rPr lang="en-US" altLang="zh-TW" smtClean="0">
                <a:latin typeface="+mj-lt"/>
              </a:rPr>
              <a:t>5/23/2016</a:t>
            </a:fld>
            <a:endParaRPr lang="zh-TW" altLang="en-US">
              <a:latin typeface="+mj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</a:rPr>
              <a:t>Designing Feature Descriptor for Image Classification</a:t>
            </a:r>
            <a:endParaRPr lang="zh-TW" altLang="en-US">
              <a:latin typeface="+mj-lt"/>
            </a:endParaRPr>
          </a:p>
        </p:txBody>
      </p:sp>
      <p:sp>
        <p:nvSpPr>
          <p:cNvPr id="5222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7CDB8F06-5531-41B3-B2CB-109BA0537588}" type="slidenum">
              <a:rPr kumimoji="0" lang="en-US" altLang="zh-TW" smtClean="0">
                <a:solidFill>
                  <a:schemeClr val="bg1"/>
                </a:solidFill>
                <a:latin typeface="+mj-lt"/>
              </a:rPr>
              <a:pPr/>
              <a:t>42</a:t>
            </a:fld>
            <a:endParaRPr kumimoji="0" lang="en-US" altLang="zh-TW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231" name="Rectangle 2"/>
          <p:cNvSpPr>
            <a:spLocks noChangeArrowheads="1"/>
          </p:cNvSpPr>
          <p:nvPr/>
        </p:nvSpPr>
        <p:spPr bwMode="auto">
          <a:xfrm>
            <a:off x="457200" y="5221288"/>
            <a:ext cx="83788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en-US" dirty="0">
                <a:latin typeface="+mj-lt"/>
                <a:cs typeface="Times New Roman" panose="02020603050405020304" pitchFamily="18" charset="0"/>
              </a:rPr>
              <a:t>Fig. </a:t>
            </a:r>
            <a:r>
              <a:rPr lang="en-US" altLang="en-US" dirty="0" smtClean="0">
                <a:latin typeface="+mj-lt"/>
                <a:cs typeface="Times New Roman" panose="02020603050405020304" pitchFamily="18" charset="0"/>
              </a:rPr>
              <a:t>18: </a:t>
            </a:r>
            <a:r>
              <a:rPr lang="en-US" altLang="en-US" dirty="0">
                <a:latin typeface="+mj-lt"/>
                <a:cs typeface="Times New Roman" panose="02020603050405020304" pitchFamily="18" charset="0"/>
              </a:rPr>
              <a:t>Noise adaptiveness of NABP (a) original texture, (b) texture change for intensity fluctuation </a:t>
            </a:r>
          </a:p>
        </p:txBody>
      </p:sp>
      <p:grpSp>
        <p:nvGrpSpPr>
          <p:cNvPr id="52232" name="Group 4"/>
          <p:cNvGrpSpPr>
            <a:grpSpLocks/>
          </p:cNvGrpSpPr>
          <p:nvPr/>
        </p:nvGrpSpPr>
        <p:grpSpPr bwMode="auto">
          <a:xfrm>
            <a:off x="895350" y="2146300"/>
            <a:ext cx="6572250" cy="3021013"/>
            <a:chOff x="895350" y="2146260"/>
            <a:chExt cx="6572250" cy="3020899"/>
          </a:xfrm>
        </p:grpSpPr>
        <p:pic>
          <p:nvPicPr>
            <p:cNvPr id="52235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632" y="2146260"/>
              <a:ext cx="6212768" cy="2578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895350" y="4747406"/>
              <a:ext cx="3219450" cy="369332"/>
            </a:xfrm>
            <a:prstGeom prst="rect">
              <a:avLst/>
            </a:prstGeom>
            <a:blipFill rotWithShape="0">
              <a:blip r:embed="rId3"/>
              <a:stretch>
                <a:fillRect b="-150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latin typeface="+mj-lt"/>
                </a:rPr>
                <a:t> </a:t>
              </a:r>
            </a:p>
          </p:txBody>
        </p:sp>
        <p:sp>
          <p:nvSpPr>
            <p:cNvPr id="11" name="TextBox 10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248150" y="4797827"/>
              <a:ext cx="3219450" cy="369332"/>
            </a:xfrm>
            <a:prstGeom prst="rect">
              <a:avLst/>
            </a:prstGeom>
            <a:blipFill rotWithShape="0">
              <a:blip r:embed="rId4"/>
              <a:stretch>
                <a:fillRect b="-14754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  <a:latin typeface="+mj-lt"/>
                </a:rPr>
                <a:t> 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2133600" y="2971729"/>
              <a:ext cx="876300" cy="609577"/>
            </a:xfrm>
            <a:prstGeom prst="ellipse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600700" y="2971729"/>
              <a:ext cx="876300" cy="609577"/>
            </a:xfrm>
            <a:prstGeom prst="ellipse">
              <a:avLst/>
            </a:prstGeom>
            <a:noFill/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+mj-lt"/>
                <a:cs typeface="Times New Roman" panose="02020603050405020304" pitchFamily="18" charset="0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619250" y="4135323"/>
              <a:ext cx="3562350" cy="436546"/>
            </a:xfrm>
            <a:custGeom>
              <a:avLst/>
              <a:gdLst>
                <a:gd name="connsiteX0" fmla="*/ 0 w 3562066"/>
                <a:gd name="connsiteY0" fmla="*/ 0 h 436728"/>
                <a:gd name="connsiteX1" fmla="*/ 1405720 w 3562066"/>
                <a:gd name="connsiteY1" fmla="*/ 436728 h 436728"/>
                <a:gd name="connsiteX2" fmla="*/ 1405720 w 3562066"/>
                <a:gd name="connsiteY2" fmla="*/ 436728 h 436728"/>
                <a:gd name="connsiteX3" fmla="*/ 3466531 w 3562066"/>
                <a:gd name="connsiteY3" fmla="*/ 54591 h 436728"/>
                <a:gd name="connsiteX4" fmla="*/ 3466531 w 3562066"/>
                <a:gd name="connsiteY4" fmla="*/ 54591 h 436728"/>
                <a:gd name="connsiteX5" fmla="*/ 3562066 w 3562066"/>
                <a:gd name="connsiteY5" fmla="*/ 68239 h 4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62066" h="436728">
                  <a:moveTo>
                    <a:pt x="0" y="0"/>
                  </a:moveTo>
                  <a:lnTo>
                    <a:pt x="1405720" y="436728"/>
                  </a:lnTo>
                  <a:lnTo>
                    <a:pt x="1405720" y="436728"/>
                  </a:lnTo>
                  <a:lnTo>
                    <a:pt x="3466531" y="54591"/>
                  </a:lnTo>
                  <a:lnTo>
                    <a:pt x="3466531" y="54591"/>
                  </a:lnTo>
                  <a:lnTo>
                    <a:pt x="3562066" y="68239"/>
                  </a:lnTo>
                </a:path>
              </a:pathLst>
            </a:cu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+mj-lt"/>
                <a:cs typeface="Times New Roman" panose="02020603050405020304" pitchFamily="18" charset="0"/>
              </a:endParaRPr>
            </a:p>
          </p:txBody>
        </p:sp>
      </p:grpSp>
      <p:pic>
        <p:nvPicPr>
          <p:cNvPr id="52233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4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6200"/>
            <a:ext cx="7940040" cy="145075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/>
              <a:t>Properties of NABP: </a:t>
            </a:r>
            <a:r>
              <a:rPr lang="en-US" altLang="en-US" sz="4000" dirty="0"/>
              <a:t>Noise Adaptive</a:t>
            </a:r>
            <a:endParaRPr lang="en-US" sz="4000" dirty="0"/>
          </a:p>
        </p:txBody>
      </p:sp>
      <p:pic>
        <p:nvPicPr>
          <p:cNvPr id="53251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4600" y="1798637"/>
            <a:ext cx="4216400" cy="38401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59C5AA-D43B-4246-A9E1-37C60EDCF932}" type="datetime1">
              <a:rPr lang="en-US" altLang="zh-TW" smtClean="0">
                <a:latin typeface="+mj-lt"/>
              </a:rPr>
              <a:t>5/23/2016</a:t>
            </a:fld>
            <a:endParaRPr lang="zh-TW" altLang="en-US">
              <a:latin typeface="+mj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</a:rPr>
              <a:t>Designing Feature Descriptor for Image Classification</a:t>
            </a:r>
            <a:endParaRPr lang="zh-TW" altLang="en-US">
              <a:latin typeface="+mj-lt"/>
            </a:endParaRPr>
          </a:p>
        </p:txBody>
      </p:sp>
      <p:sp>
        <p:nvSpPr>
          <p:cNvPr id="5325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54D94E1-671B-4BEB-A476-849F405C656D}" type="slidenum">
              <a:rPr kumimoji="0" lang="en-US" altLang="zh-TW" smtClean="0">
                <a:solidFill>
                  <a:schemeClr val="bg1"/>
                </a:solidFill>
                <a:latin typeface="+mj-lt"/>
              </a:rPr>
              <a:pPr/>
              <a:t>43</a:t>
            </a:fld>
            <a:endParaRPr kumimoji="0" lang="en-US" altLang="zh-TW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3255" name="Rectangle 2"/>
          <p:cNvSpPr>
            <a:spLocks noChangeArrowheads="1"/>
          </p:cNvSpPr>
          <p:nvPr/>
        </p:nvSpPr>
        <p:spPr bwMode="auto">
          <a:xfrm>
            <a:off x="609600" y="5562600"/>
            <a:ext cx="8001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just" eaLnBrk="1" hangingPunct="1"/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Fig. </a:t>
            </a:r>
            <a:r>
              <a:rPr lang="en-US" altLang="en-US" sz="1600" dirty="0" smtClean="0">
                <a:latin typeface="+mj-lt"/>
                <a:cs typeface="Times New Roman" panose="02020603050405020304" pitchFamily="18" charset="0"/>
              </a:rPr>
              <a:t>19: </a:t>
            </a:r>
            <a:r>
              <a:rPr lang="en-US" altLang="en-US" sz="1600" dirty="0">
                <a:latin typeface="+mj-lt"/>
                <a:cs typeface="Times New Roman" panose="02020603050405020304" pitchFamily="18" charset="0"/>
              </a:rPr>
              <a:t>Validating noise adaptiveness of NABP (a) original texture, (b) noisy texture (left column original image, middle column LBP coded image and right column NABP coded image)</a:t>
            </a:r>
          </a:p>
        </p:txBody>
      </p:sp>
      <p:sp>
        <p:nvSpPr>
          <p:cNvPr id="8" name="Oval 7"/>
          <p:cNvSpPr/>
          <p:nvPr/>
        </p:nvSpPr>
        <p:spPr>
          <a:xfrm>
            <a:off x="3886200" y="3657600"/>
            <a:ext cx="1447800" cy="1524000"/>
          </a:xfrm>
          <a:prstGeom prst="ellipse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334000" y="3657600"/>
            <a:ext cx="1447800" cy="1524000"/>
          </a:xfrm>
          <a:prstGeom prst="ellipse">
            <a:avLst/>
          </a:prstGeom>
          <a:noFill/>
          <a:ln w="222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53258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9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Limitation of NABP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NABP </a:t>
            </a:r>
            <a:r>
              <a:rPr lang="en-US" dirty="0" smtClean="0">
                <a:latin typeface="+mj-lt"/>
              </a:rPr>
              <a:t>cannot discriminate between a </a:t>
            </a:r>
            <a:r>
              <a:rPr lang="en-US" dirty="0" smtClean="0">
                <a:latin typeface="+mj-lt"/>
              </a:rPr>
              <a:t>positive and negative changes with the center pixel.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Only experimental justification of the threshold selection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A3F27A6-DFBC-4D6D-A290-3D1DD321821C}" type="datetime1">
              <a:rPr lang="en-US" altLang="zh-TW" smtClean="0">
                <a:latin typeface="+mj-lt"/>
              </a:rPr>
              <a:t>5/23/2016</a:t>
            </a:fld>
            <a:endParaRPr lang="zh-TW" altLang="en-US">
              <a:latin typeface="+mj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</a:rPr>
              <a:t>Designing Feature Descriptor for Image Classification</a:t>
            </a:r>
            <a:endParaRPr lang="zh-TW" altLang="en-US">
              <a:latin typeface="+mj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>
                <a:latin typeface="+mj-lt"/>
              </a:rPr>
              <a:pPr>
                <a:defRPr/>
              </a:pPr>
              <a:t>44</a:t>
            </a:fld>
            <a:endParaRPr lang="en-US" altLang="zh-TW">
              <a:latin typeface="+mj-lt"/>
            </a:endParaRPr>
          </a:p>
        </p:txBody>
      </p:sp>
      <p:pic>
        <p:nvPicPr>
          <p:cNvPr id="7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063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563" y="2514600"/>
            <a:ext cx="7543800" cy="1450757"/>
          </a:xfrm>
        </p:spPr>
        <p:txBody>
          <a:bodyPr/>
          <a:lstStyle/>
          <a:p>
            <a:r>
              <a:rPr lang="en-US" dirty="0"/>
              <a:t>Discriminating Ternary Census Transform Histogram (DTCTH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524E78-E7BB-4C84-B3A9-8C880A5ED1C1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1952A-3AC5-4ED2-A0AA-9BCBCA332FEC}" type="slidenum">
              <a:rPr lang="en-US" altLang="zh-TW" smtClean="0"/>
              <a:pPr>
                <a:defRPr/>
              </a:pPr>
              <a:t>45</a:t>
            </a:fld>
            <a:endParaRPr lang="en-US" altLang="zh-TW"/>
          </a:p>
        </p:txBody>
      </p:sp>
      <p:pic>
        <p:nvPicPr>
          <p:cNvPr id="7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632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 smtClean="0">
                <a:cs typeface="Times New Roman" panose="02020603050405020304" pitchFamily="18" charset="0"/>
              </a:rPr>
              <a:t>DTCTH: Threshold Selection</a:t>
            </a:r>
            <a:endParaRPr lang="en-US" sz="4000" dirty="0">
              <a:cs typeface="Times New Roman" panose="02020603050405020304" pitchFamily="18" charset="0"/>
            </a:endParaRP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357188" y="1833563"/>
            <a:ext cx="8504237" cy="4572000"/>
          </a:xfrm>
        </p:spPr>
        <p:txBody>
          <a:bodyPr/>
          <a:lstStyle/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en-US" altLang="en-US" sz="2800" dirty="0" smtClean="0">
                <a:latin typeface="+mj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40E8458-84CE-4B02-960C-009C0B621633}" type="datetime1">
              <a:rPr lang="en-US" altLang="zh-TW" smtClean="0"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789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FE2B0C0C-272E-4A17-8D1C-E6624FD4A285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46</a:t>
            </a:fld>
            <a:endParaRPr kumimoji="0" lang="en-US" altLang="zh-TW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7896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7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793750" y="1752600"/>
            <a:ext cx="76156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68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3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696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kumimoji="0" lang="en-US" altLang="en-US" sz="2400" dirty="0">
                <a:latin typeface="+mj-lt"/>
                <a:cs typeface="Times New Roman" panose="02020603050405020304" pitchFamily="18" charset="0"/>
              </a:rPr>
              <a:t>Small threshold in small intensity and large threshold in </a:t>
            </a:r>
            <a:r>
              <a:rPr kumimoji="0" lang="en-US" altLang="en-US" sz="2400" dirty="0" smtClean="0">
                <a:latin typeface="+mj-lt"/>
                <a:cs typeface="Times New Roman" panose="02020603050405020304" pitchFamily="18" charset="0"/>
              </a:rPr>
              <a:t>high intensity</a:t>
            </a:r>
          </a:p>
          <a:p>
            <a:pPr algn="just"/>
            <a:r>
              <a:rPr kumimoji="0" lang="en-US" altLang="en-US" sz="2400" dirty="0" smtClean="0">
                <a:latin typeface="+mj-lt"/>
                <a:cs typeface="Times New Roman" panose="02020603050405020304" pitchFamily="18" charset="0"/>
              </a:rPr>
              <a:t>Capture the salient textures in both small and high intensity region </a:t>
            </a:r>
            <a:endParaRPr kumimoji="0" lang="en-US" altLang="en-US" sz="2400" dirty="0" smtClean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kumimoji="0" lang="en-US" altLang="en-US" sz="2400" dirty="0" smtClean="0">
                <a:latin typeface="+mj-lt"/>
                <a:cs typeface="Times New Roman" panose="02020603050405020304" pitchFamily="18" charset="0"/>
              </a:rPr>
              <a:t>By </a:t>
            </a:r>
            <a:r>
              <a:rPr kumimoji="0" lang="en-US" altLang="en-US" sz="2400" dirty="0" smtClean="0">
                <a:latin typeface="+mj-lt"/>
                <a:cs typeface="Times New Roman" panose="02020603050405020304" pitchFamily="18" charset="0"/>
              </a:rPr>
              <a:t>analyzing different types of noises</a:t>
            </a:r>
          </a:p>
          <a:p>
            <a:pPr lvl="1" algn="just"/>
            <a:r>
              <a:rPr kumimoji="0" lang="en-US" altLang="en-US" sz="2000" dirty="0">
                <a:latin typeface="+mj-lt"/>
                <a:cs typeface="Times New Roman" panose="02020603050405020304" pitchFamily="18" charset="0"/>
              </a:rPr>
              <a:t>Shot noise is unavoidable noise</a:t>
            </a:r>
          </a:p>
          <a:p>
            <a:pPr lvl="1" algn="just"/>
            <a:r>
              <a:rPr kumimoji="0" lang="en-US" altLang="en-US" sz="2000" dirty="0">
                <a:latin typeface="+mj-lt"/>
                <a:cs typeface="Times New Roman" panose="02020603050405020304" pitchFamily="18" charset="0"/>
              </a:rPr>
              <a:t>It is dominant noise in low light </a:t>
            </a:r>
            <a:r>
              <a:rPr kumimoji="0" lang="en-US" altLang="en-US" sz="2000" dirty="0" smtClean="0">
                <a:latin typeface="+mj-lt"/>
                <a:cs typeface="Times New Roman" panose="02020603050405020304" pitchFamily="18" charset="0"/>
              </a:rPr>
              <a:t>condition [13]</a:t>
            </a:r>
            <a:endParaRPr kumimoji="0" lang="en-US" altLang="en-US" sz="2000" dirty="0">
              <a:latin typeface="+mj-lt"/>
              <a:cs typeface="Times New Roman" panose="02020603050405020304" pitchFamily="18" charset="0"/>
            </a:endParaRPr>
          </a:p>
          <a:p>
            <a:pPr lvl="1" algn="just"/>
            <a:r>
              <a:rPr kumimoji="0" lang="en-US" altLang="zh-TW" sz="2000" dirty="0">
                <a:latin typeface="+mj-lt"/>
                <a:cs typeface="Times New Roman" panose="02020603050405020304" pitchFamily="18" charset="0"/>
              </a:rPr>
              <a:t>The expected magnitude of shot noise is </a:t>
            </a:r>
            <a:r>
              <a:rPr kumimoji="0" lang="en-US" altLang="zh-TW" sz="2000" b="1" i="1" dirty="0">
                <a:latin typeface="+mj-lt"/>
                <a:cs typeface="Times New Roman" panose="02020603050405020304" pitchFamily="18" charset="0"/>
              </a:rPr>
              <a:t>square root</a:t>
            </a:r>
            <a:r>
              <a:rPr kumimoji="0" lang="en-US" altLang="zh-TW" sz="2000" dirty="0">
                <a:latin typeface="+mj-lt"/>
                <a:cs typeface="Times New Roman" panose="02020603050405020304" pitchFamily="18" charset="0"/>
              </a:rPr>
              <a:t> of the intensity of photon </a:t>
            </a:r>
            <a:r>
              <a:rPr kumimoji="0" lang="en-US" altLang="zh-TW" sz="2000" dirty="0" smtClean="0">
                <a:latin typeface="+mj-lt"/>
                <a:cs typeface="Times New Roman" panose="02020603050405020304" pitchFamily="18" charset="0"/>
              </a:rPr>
              <a:t>[13]</a:t>
            </a:r>
            <a:endParaRPr kumimoji="0" lang="en-US" altLang="en-US" dirty="0" smtClean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68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DTCTH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399"/>
            <a:ext cx="8514780" cy="310896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7F2FBD-44E7-4E03-8A98-B00419DCC056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47</a:t>
            </a:fld>
            <a:endParaRPr lang="en-US" altLang="zh-TW"/>
          </a:p>
        </p:txBody>
      </p:sp>
      <p:pic>
        <p:nvPicPr>
          <p:cNvPr id="8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465388" y="5452646"/>
            <a:ext cx="44688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 smtClean="0">
                <a:latin typeface="CMR12"/>
              </a:rPr>
              <a:t>Fig. 20: DCT code generation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9548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6201"/>
            <a:ext cx="7543800" cy="114300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DTCTH</a:t>
            </a:r>
            <a:endParaRPr lang="en-US" sz="4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371600"/>
            <a:ext cx="9613234" cy="429768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5F17A3-486C-4C78-A0BB-A1A7E4F071D2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48</a:t>
            </a:fld>
            <a:endParaRPr lang="en-US" altLang="zh-TW"/>
          </a:p>
        </p:txBody>
      </p:sp>
      <p:pic>
        <p:nvPicPr>
          <p:cNvPr id="9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0" y="5791200"/>
            <a:ext cx="91064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 smtClean="0">
                <a:latin typeface="CMR12"/>
              </a:rPr>
              <a:t>Fig. 21: Overall DTCTH feature generation, (a) input image, (b) spatial pyramid representation,</a:t>
            </a:r>
            <a:r>
              <a:rPr lang="en-US" sz="1600" b="0" i="0" u="none" strike="noStrike" dirty="0" smtClean="0">
                <a:latin typeface="CMR12"/>
              </a:rPr>
              <a:t> (c) Final feature histogram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028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Properties of DTCTH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Suppress background information and capture foreground information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smtClean="0"/>
              <a:t>Produce stable code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16CA24-BA27-45F5-A07F-1D44A768103A}" type="datetime1">
              <a:rPr lang="en-US" altLang="zh-TW" sz="800" smtClean="0"/>
              <a:t>5/23/2016</a:t>
            </a:fld>
            <a:endParaRPr lang="zh-TW" altLang="en-US" sz="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800" smtClean="0"/>
              <a:t>Designing Feature Descriptor for Image Classification</a:t>
            </a:r>
            <a:endParaRPr lang="zh-TW" altLang="en-US" sz="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z="1000" smtClean="0"/>
              <a:pPr>
                <a:defRPr/>
              </a:pPr>
              <a:t>49</a:t>
            </a:fld>
            <a:endParaRPr lang="en-US" altLang="zh-TW" sz="1000"/>
          </a:p>
        </p:txBody>
      </p:sp>
      <p:pic>
        <p:nvPicPr>
          <p:cNvPr id="7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1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0B75FFC-BAD5-4EFA-AFB3-480D6357C399}" type="datetime1"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3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685DA0A-D482-462E-8134-BA224B9B03E5}" type="slidenum">
              <a:rPr kumimoji="0" lang="en-US" altLang="zh-TW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kumimoji="0" lang="en-US" altLang="zh-TW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6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85800" y="2088337"/>
            <a:ext cx="3352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 recognition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Gender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Scene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lassification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Texture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55695" y="2131874"/>
            <a:ext cx="43263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Aerial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Garments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pattern classification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Flower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Leaf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11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Properties of </a:t>
            </a:r>
            <a:r>
              <a:rPr lang="en-US" sz="4000" dirty="0" smtClean="0"/>
              <a:t>DTCTH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US" dirty="0" smtClean="0">
                <a:latin typeface="+mj-lt"/>
              </a:rPr>
              <a:t>Discriminating ability for certain </a:t>
            </a:r>
            <a:r>
              <a:rPr lang="en-US" dirty="0">
                <a:latin typeface="+mj-lt"/>
              </a:rPr>
              <a:t>intensity changes in </a:t>
            </a:r>
            <a:r>
              <a:rPr lang="en-US" dirty="0" smtClean="0">
                <a:latin typeface="+mj-lt"/>
              </a:rPr>
              <a:t>positive and negative </a:t>
            </a:r>
            <a:r>
              <a:rPr lang="en-US" dirty="0">
                <a:latin typeface="+mj-lt"/>
              </a:rPr>
              <a:t>directions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D68A2EB-2579-42D5-97C0-7308941B651D}" type="datetime1">
              <a:rPr lang="en-US" altLang="zh-TW" smtClean="0">
                <a:latin typeface="+mj-lt"/>
              </a:rPr>
              <a:t>5/23/2016</a:t>
            </a:fld>
            <a:endParaRPr lang="zh-TW" altLang="en-US">
              <a:latin typeface="+mj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+mj-lt"/>
              </a:rPr>
              <a:t>Designing Feature Descriptor for Image Classification</a:t>
            </a:r>
            <a:endParaRPr lang="zh-TW" altLang="en-US">
              <a:latin typeface="+mj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>
                <a:latin typeface="+mj-lt"/>
              </a:rPr>
              <a:pPr>
                <a:defRPr/>
              </a:pPr>
              <a:t>50</a:t>
            </a:fld>
            <a:endParaRPr lang="en-US" altLang="zh-TW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044" y="3000752"/>
            <a:ext cx="3478756" cy="2743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14400" y="3080883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u="none" strike="noStrike" baseline="0" dirty="0" smtClean="0">
                <a:latin typeface="+mj-lt"/>
              </a:rPr>
              <a:t>Three groups of codes such as uncertain state (i.e.,</a:t>
            </a:r>
            <a:r>
              <a:rPr lang="en-US" b="0" i="0" u="none" strike="noStrike" dirty="0" smtClean="0">
                <a:latin typeface="+mj-lt"/>
              </a:rPr>
              <a:t> </a:t>
            </a:r>
            <a:r>
              <a:rPr lang="en-US" b="0" i="0" u="none" strike="noStrike" baseline="0" dirty="0" smtClean="0">
                <a:latin typeface="+mj-lt"/>
              </a:rPr>
              <a:t>0 for 72 and 69),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u="none" strike="noStrike" baseline="0" dirty="0" smtClean="0">
                <a:latin typeface="+mj-lt"/>
              </a:rPr>
              <a:t>intensity changes in positive direction (i.e., 1 for 77, 78 and 76) and</a:t>
            </a:r>
            <a:r>
              <a:rPr lang="en-US" b="0" i="0" u="none" strike="noStrike" dirty="0" smtClean="0">
                <a:latin typeface="+mj-lt"/>
              </a:rPr>
              <a:t>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b="0" i="0" u="none" strike="noStrike" baseline="0" dirty="0" smtClean="0">
                <a:latin typeface="+mj-lt"/>
              </a:rPr>
              <a:t>negative direction (i.e., -1 for 64, 62 and 62) in certain regions by considering 70 as</a:t>
            </a:r>
            <a:r>
              <a:rPr lang="en-US" b="0" i="0" u="none" strike="noStrike" dirty="0" smtClean="0">
                <a:latin typeface="+mj-lt"/>
              </a:rPr>
              <a:t> </a:t>
            </a:r>
            <a:r>
              <a:rPr lang="en-US" b="0" i="0" u="none" strike="noStrike" baseline="0" dirty="0" smtClean="0">
                <a:latin typeface="+mj-lt"/>
              </a:rPr>
              <a:t>the center pixel.</a:t>
            </a:r>
            <a:endParaRPr lang="en-US" dirty="0">
              <a:latin typeface="+mj-lt"/>
            </a:endParaRPr>
          </a:p>
        </p:txBody>
      </p:sp>
      <p:pic>
        <p:nvPicPr>
          <p:cNvPr id="11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419600" y="5948243"/>
            <a:ext cx="4953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 smtClean="0">
                <a:latin typeface="+mj-lt"/>
              </a:rPr>
              <a:t>Fig. 24: Example of discriminating</a:t>
            </a:r>
            <a:r>
              <a:rPr lang="en-US" sz="1600" b="0" i="0" u="none" strike="noStrike" dirty="0" smtClean="0">
                <a:latin typeface="+mj-lt"/>
              </a:rPr>
              <a:t> code generation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698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Limitation of DTCTH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3063241" cy="4023360"/>
          </a:xfrm>
        </p:spPr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US" dirty="0"/>
              <a:t>DTCTH only considers sign </a:t>
            </a:r>
            <a:r>
              <a:rPr lang="en-US" dirty="0" smtClean="0"/>
              <a:t>information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dirty="0" smtClean="0"/>
              <a:t>Does not consider color information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896D51A-4905-4EAF-9BB0-28275F57391A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51</a:t>
            </a:fld>
            <a:endParaRPr lang="en-US" altLang="zh-TW"/>
          </a:p>
        </p:txBody>
      </p:sp>
      <p:pic>
        <p:nvPicPr>
          <p:cNvPr id="7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98320"/>
            <a:ext cx="4443817" cy="38404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038600" y="5715000"/>
            <a:ext cx="4800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 smtClean="0">
                <a:latin typeface="CMR12"/>
              </a:rPr>
              <a:t>Fig. 25: Lack of discriminating ability of CENTRIST and LBP based descriptors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6812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373" y="2438400"/>
            <a:ext cx="7543800" cy="1450757"/>
          </a:xfrm>
        </p:spPr>
        <p:txBody>
          <a:bodyPr/>
          <a:lstStyle/>
          <a:p>
            <a:r>
              <a:rPr lang="en-US" dirty="0"/>
              <a:t>Multi-channel Complementary Census Transform (MCCT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524E78-E7BB-4C84-B3A9-8C880A5ED1C1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1952A-3AC5-4ED2-A0AA-9BCBCA332FEC}" type="slidenum">
              <a:rPr lang="en-US" altLang="zh-TW" smtClean="0"/>
              <a:pPr>
                <a:defRPr/>
              </a:pPr>
              <a:t>52</a:t>
            </a:fld>
            <a:endParaRPr lang="en-US" altLang="zh-TW"/>
          </a:p>
        </p:txBody>
      </p:sp>
      <p:pic>
        <p:nvPicPr>
          <p:cNvPr id="7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039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Analysis on Complementary Information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 smtClean="0"/>
                  <a:t> between </a:t>
                </a:r>
                <a:r>
                  <a:rPr lang="en-US" dirty="0"/>
                  <a:t>Sign (S) and Magnitude (M) in </a:t>
                </a:r>
                <a:r>
                  <a:rPr lang="en-US" dirty="0" smtClean="0"/>
                  <a:t>Different </a:t>
                </a:r>
                <a:r>
                  <a:rPr lang="en-US" dirty="0"/>
                  <a:t>Channels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5F60CF-D873-4554-8134-224817EDA6FA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53</a:t>
            </a:fld>
            <a:endParaRPr lang="en-US" altLang="zh-TW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387" y="1790700"/>
            <a:ext cx="4505325" cy="1181100"/>
          </a:xfrm>
          <a:prstGeom prst="rect">
            <a:avLst/>
          </a:prstGeom>
        </p:spPr>
      </p:pic>
      <p:pic>
        <p:nvPicPr>
          <p:cNvPr id="10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741828"/>
              </p:ext>
            </p:extLst>
          </p:nvPr>
        </p:nvGraphicFramePr>
        <p:xfrm>
          <a:off x="533399" y="3755814"/>
          <a:ext cx="8077203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7467"/>
                <a:gridCol w="897467"/>
                <a:gridCol w="897467"/>
                <a:gridCol w="897467"/>
                <a:gridCol w="897467"/>
                <a:gridCol w="897467"/>
                <a:gridCol w="897467"/>
                <a:gridCol w="897467"/>
                <a:gridCol w="897467"/>
              </a:tblGrid>
              <a:tr h="370840">
                <a:tc row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O1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O2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O3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err="1" smtClean="0"/>
                        <a:t>Sobel_R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10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Analysis on Complementary Information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Average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for </a:t>
                </a:r>
                <a:r>
                  <a:rPr lang="en-US" dirty="0"/>
                  <a:t>Sign (S) Information of </a:t>
                </a:r>
                <a:r>
                  <a:rPr lang="en-US" dirty="0" smtClean="0"/>
                  <a:t>Different </a:t>
                </a:r>
                <a:r>
                  <a:rPr lang="en-US" dirty="0"/>
                  <a:t>Opponent </a:t>
                </a:r>
                <a:r>
                  <a:rPr lang="en-US" dirty="0" smtClean="0"/>
                  <a:t>Channels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9031763-6AE8-4DD6-A8F2-AC8F86BDB68D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54</a:t>
            </a:fld>
            <a:endParaRPr lang="en-US" altLang="zh-TW"/>
          </a:p>
        </p:txBody>
      </p:sp>
      <p:pic>
        <p:nvPicPr>
          <p:cNvPr id="9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287994"/>
              </p:ext>
            </p:extLst>
          </p:nvPr>
        </p:nvGraphicFramePr>
        <p:xfrm>
          <a:off x="1525190" y="2957833"/>
          <a:ext cx="6096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Sobel_R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0.8917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0.9260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0.9328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0.8917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0.8669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0.9190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0.9260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0.8669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0.9136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Sobel_R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0.9328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0.9190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0.9136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119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Analysis on Complementary Information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Average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/>
                  <a:t> for Magnitude (M) Information of </a:t>
                </a:r>
                <a:r>
                  <a:rPr lang="en-US" dirty="0" smtClean="0"/>
                  <a:t>Different </a:t>
                </a:r>
                <a:r>
                  <a:rPr lang="en-US" dirty="0"/>
                  <a:t>Opponent </a:t>
                </a:r>
                <a:r>
                  <a:rPr lang="en-US" dirty="0" smtClean="0"/>
                  <a:t>Channels 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019" t="-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7203161-4AC3-489B-B956-3C511DEDEA8C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55</a:t>
            </a:fld>
            <a:endParaRPr lang="en-US" altLang="zh-TW"/>
          </a:p>
        </p:txBody>
      </p:sp>
      <p:pic>
        <p:nvPicPr>
          <p:cNvPr id="9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428735"/>
              </p:ext>
            </p:extLst>
          </p:nvPr>
        </p:nvGraphicFramePr>
        <p:xfrm>
          <a:off x="1525190" y="2794000"/>
          <a:ext cx="6096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Sobel_R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0.9031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0.5959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0.2963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0.9390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0.2963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0.9434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Sobel_R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0.9031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0.9434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53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673705"/>
            <a:ext cx="7543800" cy="1002695"/>
          </a:xfrm>
        </p:spPr>
        <p:txBody>
          <a:bodyPr>
            <a:noAutofit/>
          </a:bodyPr>
          <a:lstStyle/>
          <a:p>
            <a:r>
              <a:rPr lang="en-US" sz="4000" dirty="0" smtClean="0"/>
              <a:t>Analysis on Complementary Information</a:t>
            </a:r>
            <a:endParaRPr lang="en-US" sz="4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828800"/>
            <a:ext cx="5707214" cy="4114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5B6B4F3-C05A-4C68-B339-4E1F8691E251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56</a:t>
            </a:fld>
            <a:endParaRPr lang="en-US" altLang="zh-TW"/>
          </a:p>
        </p:txBody>
      </p:sp>
      <p:sp>
        <p:nvSpPr>
          <p:cNvPr id="9" name="Rectangle 8"/>
          <p:cNvSpPr/>
          <p:nvPr/>
        </p:nvSpPr>
        <p:spPr>
          <a:xfrm>
            <a:off x="1066800" y="5867400"/>
            <a:ext cx="670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 smtClean="0">
                <a:latin typeface="CMR12"/>
              </a:rPr>
              <a:t>Fig. 26: An example of complementary property of sign and magnitude</a:t>
            </a:r>
            <a:endParaRPr lang="en-US" sz="1600" dirty="0"/>
          </a:p>
        </p:txBody>
      </p:sp>
      <p:pic>
        <p:nvPicPr>
          <p:cNvPr id="10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935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MCCT</a:t>
            </a:r>
            <a:endParaRPr lang="en-US" sz="36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5" y="1879331"/>
            <a:ext cx="7543800" cy="395658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CD0572-FABB-488C-A242-FB2AB64D8B99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57</a:t>
            </a:fld>
            <a:endParaRPr lang="en-US" altLang="zh-TW"/>
          </a:p>
        </p:txBody>
      </p:sp>
      <p:pic>
        <p:nvPicPr>
          <p:cNvPr id="8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606675" y="5833646"/>
            <a:ext cx="60039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 smtClean="0">
                <a:latin typeface="CMR12"/>
              </a:rPr>
              <a:t>Fig. 27: MCCT code generation process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307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15204"/>
            <a:ext cx="7543800" cy="108499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Properties of MCCT: Discriminating Ability</a:t>
            </a:r>
            <a:endParaRPr lang="en-US" sz="3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8" y="1828800"/>
            <a:ext cx="3299258" cy="411480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CB959E-7580-40EE-930A-CA895EC9044F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58</a:t>
            </a:fld>
            <a:endParaRPr lang="en-US" altLang="zh-TW"/>
          </a:p>
        </p:txBody>
      </p:sp>
      <p:sp>
        <p:nvSpPr>
          <p:cNvPr id="9" name="Rectangle 8"/>
          <p:cNvSpPr/>
          <p:nvPr/>
        </p:nvSpPr>
        <p:spPr>
          <a:xfrm>
            <a:off x="1219200" y="5986046"/>
            <a:ext cx="7391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Fig. 28: Discriminating </a:t>
            </a:r>
            <a:r>
              <a:rPr lang="en-US" sz="1600" dirty="0"/>
              <a:t>ability of magnitude in case of failure of sign </a:t>
            </a:r>
            <a:r>
              <a:rPr lang="en-US" sz="1600" dirty="0" smtClean="0"/>
              <a:t>information </a:t>
            </a:r>
            <a:endParaRPr lang="en-US" sz="1600" dirty="0"/>
          </a:p>
        </p:txBody>
      </p:sp>
      <p:pic>
        <p:nvPicPr>
          <p:cNvPr id="10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799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Limitation of MCCT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 Capture </a:t>
            </a:r>
            <a:r>
              <a:rPr lang="en-US" dirty="0" smtClean="0"/>
              <a:t>uncertain regions </a:t>
            </a:r>
            <a:r>
              <a:rPr lang="en-US" dirty="0" smtClean="0"/>
              <a:t>(probable to be affected by intensity fluctuation) in </a:t>
            </a:r>
            <a:r>
              <a:rPr lang="en-US" dirty="0" smtClean="0"/>
              <a:t>a single 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524E78-E7BB-4C84-B3A9-8C880A5ED1C1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1952A-3AC5-4ED2-A0AA-9BCBCA332FEC}" type="slidenum">
              <a:rPr lang="en-US" altLang="zh-TW" smtClean="0"/>
              <a:pPr>
                <a:defRPr/>
              </a:pPr>
              <a:t>59</a:t>
            </a:fld>
            <a:endParaRPr lang="en-US" altLang="zh-TW"/>
          </a:p>
        </p:txBody>
      </p:sp>
      <p:pic>
        <p:nvPicPr>
          <p:cNvPr id="7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4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3215641" cy="1888066"/>
          </a:xfrm>
        </p:spPr>
        <p:txBody>
          <a:bodyPr>
            <a:normAutofit/>
          </a:bodyPr>
          <a:lstStyle/>
          <a:p>
            <a:pPr lvl="0" algn="just">
              <a:buFont typeface="Wingdings" panose="05000000000000000000" pitchFamily="2" charset="2"/>
              <a:buChar char="§"/>
            </a:pP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Biometric authentication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 </a:t>
            </a: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Surveillance </a:t>
            </a: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demand </a:t>
            </a:r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buFont typeface="Wingdings" panose="05000000000000000000" pitchFamily="2" charset="2"/>
              <a:buChar char="§"/>
            </a:pPr>
            <a:endParaRPr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EABF5A-CA81-4169-8754-82A48E175CAE}" type="datetime1"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33E82FD-24C2-4B0D-BE1D-CF612C742401}" type="slidenum">
              <a:rPr kumimoji="0" lang="en-US" altLang="zh-TW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kumimoji="0" lang="en-US" altLang="zh-TW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40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Content Placeholder 2"/>
          <p:cNvSpPr txBox="1">
            <a:spLocks/>
          </p:cNvSpPr>
          <p:nvPr/>
        </p:nvSpPr>
        <p:spPr>
          <a:xfrm>
            <a:off x="4225625" y="1871565"/>
            <a:ext cx="3215641" cy="28024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buFont typeface="Wingdings" panose="05000000000000000000" pitchFamily="2" charset="2"/>
              <a:buChar char="§"/>
            </a:pPr>
            <a:r>
              <a:rPr kumimoji="0"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Photosynthesis</a:t>
            </a:r>
          </a:p>
          <a:p>
            <a:pPr algn="just" fontAlgn="auto">
              <a:buFont typeface="Wingdings" panose="05000000000000000000" pitchFamily="2" charset="2"/>
              <a:buChar char="§"/>
            </a:pPr>
            <a:r>
              <a:rPr kumimoji="0"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Medical </a:t>
            </a:r>
            <a:r>
              <a:rPr kumimoji="0"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imaging</a:t>
            </a:r>
            <a:endParaRPr kumimoji="0" lang="en-US" alt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>
              <a:buFont typeface="Wingdings" panose="05000000000000000000" pitchFamily="2" charset="2"/>
              <a:buChar char="§"/>
            </a:pPr>
            <a:r>
              <a:rPr kumimoji="0"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Entertaining tools</a:t>
            </a:r>
            <a:endParaRPr kumimoji="0" lang="en-US" alt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>
              <a:buFont typeface="Wingdings" panose="05000000000000000000" pitchFamily="2" charset="2"/>
              <a:buChar char="§"/>
            </a:pPr>
            <a:endParaRPr kumimoji="0" lang="en-US" alt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>
              <a:buFont typeface="Wingdings" panose="05000000000000000000" pitchFamily="2" charset="2"/>
              <a:buChar char="§"/>
            </a:pPr>
            <a:endParaRPr kumimoji="0" lang="en-US" alt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>
              <a:buFont typeface="Wingdings" panose="05000000000000000000" pitchFamily="2" charset="2"/>
              <a:buChar char="§"/>
            </a:pPr>
            <a:endParaRPr kumimoji="0"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290" y="2438400"/>
            <a:ext cx="7543800" cy="1450757"/>
          </a:xfrm>
        </p:spPr>
        <p:txBody>
          <a:bodyPr/>
          <a:lstStyle/>
          <a:p>
            <a:r>
              <a:rPr lang="en-US" dirty="0"/>
              <a:t>Local Quaternary Census Transform (LQCT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524E78-E7BB-4C84-B3A9-8C880A5ED1C1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1952A-3AC5-4ED2-A0AA-9BCBCA332FEC}" type="slidenum">
              <a:rPr lang="en-US" altLang="zh-TW" smtClean="0"/>
              <a:pPr>
                <a:defRPr/>
              </a:pPr>
              <a:t>60</a:t>
            </a:fld>
            <a:endParaRPr lang="en-US" altLang="zh-TW"/>
          </a:p>
        </p:txBody>
      </p:sp>
      <p:pic>
        <p:nvPicPr>
          <p:cNvPr id="7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207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LQCT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ED56D6-0ABC-4BDB-9A3E-1BAFB63F8E7C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61</a:t>
            </a:fld>
            <a:endParaRPr lang="en-US" altLang="zh-TW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1828800"/>
            <a:ext cx="3629025" cy="1057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7" y="2667000"/>
            <a:ext cx="3781425" cy="2152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770" y="4953000"/>
            <a:ext cx="3400425" cy="409575"/>
          </a:xfrm>
          <a:prstGeom prst="rect">
            <a:avLst/>
          </a:prstGeom>
        </p:spPr>
      </p:pic>
      <p:pic>
        <p:nvPicPr>
          <p:cNvPr id="11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46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196792"/>
          </a:xfrm>
        </p:spPr>
        <p:txBody>
          <a:bodyPr>
            <a:normAutofit/>
          </a:bodyPr>
          <a:lstStyle/>
          <a:p>
            <a:r>
              <a:rPr lang="en-US" sz="4400" dirty="0" smtClean="0"/>
              <a:t>LQCT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4AC016-75C4-48E1-90D3-836DCC52DA53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62</a:t>
            </a:fld>
            <a:endParaRPr lang="en-US" altLang="zh-TW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9144000" cy="4612604"/>
          </a:xfrm>
          <a:prstGeom prst="rect">
            <a:avLst/>
          </a:prstGeom>
        </p:spPr>
      </p:pic>
      <p:pic>
        <p:nvPicPr>
          <p:cNvPr id="14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905000" y="5943600"/>
            <a:ext cx="6629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Fig. 29: LQCT code generation process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9024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31359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Multi-channel LQCT (mLQCT)</a:t>
            </a:r>
            <a:endParaRPr lang="en-US" sz="4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00200"/>
            <a:ext cx="8121364" cy="438912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768410E-201C-4FC0-8267-C5AC01A22CA3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63</a:t>
            </a:fld>
            <a:endParaRPr lang="en-US" altLang="zh-TW"/>
          </a:p>
        </p:txBody>
      </p:sp>
      <p:pic>
        <p:nvPicPr>
          <p:cNvPr id="8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52400" y="5816025"/>
            <a:ext cx="85785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Fig. 30: mLQCT code generation, (a) LQCT codes from two different channels, (b) code combining process in these channels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529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2209800"/>
            <a:ext cx="7543800" cy="1450757"/>
          </a:xfrm>
        </p:spPr>
        <p:txBody>
          <a:bodyPr/>
          <a:lstStyle/>
          <a:p>
            <a:pPr algn="ctr"/>
            <a:r>
              <a:rPr lang="en-US" dirty="0" smtClean="0"/>
              <a:t>Experimental Analysis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524E78-E7BB-4C84-B3A9-8C880A5ED1C1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1952A-3AC5-4ED2-A0AA-9BCBCA332FEC}" type="slidenum">
              <a:rPr lang="en-US" altLang="zh-TW" smtClean="0"/>
              <a:pPr>
                <a:defRPr/>
              </a:pPr>
              <a:t>64</a:t>
            </a:fld>
            <a:endParaRPr lang="en-US" altLang="zh-TW"/>
          </a:p>
        </p:txBody>
      </p:sp>
      <p:pic>
        <p:nvPicPr>
          <p:cNvPr id="7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44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31359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Implementation Details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US" dirty="0" smtClean="0"/>
              <a:t>CENTRIST and </a:t>
            </a:r>
            <a:r>
              <a:rPr lang="en-US" dirty="0" err="1" smtClean="0"/>
              <a:t>mCENTRIST</a:t>
            </a:r>
            <a:r>
              <a:rPr lang="en-US" dirty="0" smtClean="0"/>
              <a:t> frameworks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dirty="0" smtClean="0"/>
              <a:t>Remove the 0</a:t>
            </a:r>
            <a:r>
              <a:rPr lang="en-US" baseline="30000" dirty="0" smtClean="0"/>
              <a:t>th</a:t>
            </a:r>
            <a:r>
              <a:rPr lang="en-US" dirty="0" smtClean="0"/>
              <a:t> and 255</a:t>
            </a:r>
            <a:r>
              <a:rPr lang="en-US" baseline="30000" dirty="0" smtClean="0"/>
              <a:t>th</a:t>
            </a:r>
            <a:r>
              <a:rPr lang="en-US" dirty="0" smtClean="0"/>
              <a:t> bins from the histogram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dirty="0" smtClean="0"/>
              <a:t>Take the square root of features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dirty="0" err="1" smtClean="0"/>
              <a:t>Adaboost</a:t>
            </a:r>
            <a:r>
              <a:rPr lang="en-US" dirty="0" smtClean="0"/>
              <a:t> classifier for face recognition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n-US" dirty="0" smtClean="0"/>
              <a:t>SVM classifier with Linear and Histogram Intersection Kernels for other applications</a:t>
            </a:r>
          </a:p>
          <a:p>
            <a:pPr algn="just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algn="just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algn="just"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9378C8-774F-4867-852B-F3C913DB858A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65</a:t>
            </a:fld>
            <a:endParaRPr lang="en-US" altLang="zh-TW"/>
          </a:p>
        </p:txBody>
      </p:sp>
      <p:pic>
        <p:nvPicPr>
          <p:cNvPr id="7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06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07962"/>
            <a:ext cx="7543800" cy="9684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 smtClean="0"/>
              <a:t>Experimental Evaluation: Dataset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D6C9AD-48C9-4481-805D-641D90298296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5427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7E5F2AF-5AB3-48AA-9596-ED31DE98CDA9}" type="slidenum">
              <a:rPr kumimoji="0" lang="en-US" altLang="zh-TW" smtClean="0">
                <a:solidFill>
                  <a:schemeClr val="bg1"/>
                </a:solidFill>
              </a:rPr>
              <a:pPr/>
              <a:t>66</a:t>
            </a:fld>
            <a:endParaRPr kumimoji="0" lang="en-US" altLang="zh-TW" dirty="0" smtClean="0">
              <a:solidFill>
                <a:schemeClr val="bg1"/>
              </a:solidFill>
            </a:endParaRPr>
          </a:p>
        </p:txBody>
      </p:sp>
      <p:pic>
        <p:nvPicPr>
          <p:cNvPr id="54279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0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596854"/>
              </p:ext>
            </p:extLst>
          </p:nvPr>
        </p:nvGraphicFramePr>
        <p:xfrm>
          <a:off x="1546859" y="1786079"/>
          <a:ext cx="6096000" cy="463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5141"/>
                <a:gridCol w="3070859"/>
              </a:tblGrid>
              <a:tr h="322325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Applications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Datasets</a:t>
                      </a:r>
                      <a:endParaRPr lang="en-US" b="1" dirty="0"/>
                    </a:p>
                  </a:txBody>
                  <a:tcPr/>
                </a:tc>
              </a:tr>
              <a:tr h="32232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Face recognition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LFW View 2</a:t>
                      </a:r>
                      <a:endParaRPr lang="en-US" sz="1600" dirty="0"/>
                    </a:p>
                  </a:txBody>
                  <a:tcPr/>
                </a:tc>
              </a:tr>
              <a:tr h="32232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Facial expression classification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CK, CK+</a:t>
                      </a:r>
                      <a:endParaRPr lang="en-US" sz="1600" dirty="0"/>
                    </a:p>
                  </a:txBody>
                  <a:tcPr/>
                </a:tc>
              </a:tr>
              <a:tr h="2408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Gender classification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LFW</a:t>
                      </a:r>
                      <a:endParaRPr lang="en-US" sz="1600" dirty="0"/>
                    </a:p>
                  </a:txBody>
                  <a:tcPr/>
                </a:tc>
              </a:tr>
              <a:tr h="32232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Flower classification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Oxford Flower 102</a:t>
                      </a:r>
                      <a:endParaRPr lang="en-US" sz="1600" dirty="0"/>
                    </a:p>
                  </a:txBody>
                  <a:tcPr/>
                </a:tc>
              </a:tr>
              <a:tr h="39324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Scene classification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MIT Indoor 67, OT scene, Scene 15, RGB-NIR scene,  SUN 397</a:t>
                      </a:r>
                      <a:endParaRPr lang="en-US" sz="1600" dirty="0"/>
                    </a:p>
                  </a:txBody>
                  <a:tcPr/>
                </a:tc>
              </a:tr>
              <a:tr h="32232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Object classification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Caltech 101, Caltech 256</a:t>
                      </a:r>
                      <a:endParaRPr lang="en-US" sz="1600" dirty="0"/>
                    </a:p>
                  </a:txBody>
                  <a:tcPr/>
                </a:tc>
              </a:tr>
              <a:tr h="32232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Event classification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UIUC Sports Event</a:t>
                      </a:r>
                      <a:endParaRPr lang="en-US" sz="1600" dirty="0"/>
                    </a:p>
                  </a:txBody>
                  <a:tcPr/>
                </a:tc>
              </a:tr>
              <a:tr h="32232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Aerial</a:t>
                      </a:r>
                      <a:r>
                        <a:rPr lang="en-US" sz="1600" baseline="0" dirty="0" smtClean="0"/>
                        <a:t> image classification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Land-Use</a:t>
                      </a:r>
                      <a:r>
                        <a:rPr lang="en-US" sz="1600" baseline="0" dirty="0" smtClean="0"/>
                        <a:t> 21</a:t>
                      </a:r>
                      <a:endParaRPr lang="en-US" sz="1600" dirty="0"/>
                    </a:p>
                  </a:txBody>
                  <a:tcPr/>
                </a:tc>
              </a:tr>
              <a:tr h="32232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Leaf classification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Swedish Leaf</a:t>
                      </a:r>
                      <a:endParaRPr lang="en-US" sz="1600" dirty="0"/>
                    </a:p>
                  </a:txBody>
                  <a:tcPr/>
                </a:tc>
              </a:tr>
              <a:tr h="32232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Garments texture classification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Fashion, Clothing Attribute</a:t>
                      </a:r>
                      <a:endParaRPr lang="en-US" sz="1600" dirty="0"/>
                    </a:p>
                  </a:txBody>
                  <a:tcPr/>
                </a:tc>
              </a:tr>
              <a:tr h="32232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Texture classification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FMD, </a:t>
                      </a:r>
                      <a:r>
                        <a:rPr lang="en-US" sz="1600" dirty="0" err="1" smtClean="0"/>
                        <a:t>K’th</a:t>
                      </a:r>
                      <a:r>
                        <a:rPr lang="en-US" sz="1600" dirty="0" smtClean="0"/>
                        <a:t> Tips</a:t>
                      </a:r>
                      <a:endParaRPr lang="en-US" sz="1600" dirty="0"/>
                    </a:p>
                  </a:txBody>
                  <a:tcPr/>
                </a:tc>
              </a:tr>
              <a:tr h="32232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Skin Disease</a:t>
                      </a:r>
                      <a:r>
                        <a:rPr lang="en-US" sz="1600" baseline="0" dirty="0" smtClean="0"/>
                        <a:t> classification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3-Skin Disease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00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804227"/>
            <a:ext cx="7543800" cy="87217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 smtClean="0"/>
              <a:t>Experimental Evaluation: Dataset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C06C8F-90BA-4FB4-AE68-F048B852C5DE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5427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7E5F2AF-5AB3-48AA-9596-ED31DE98CDA9}" type="slidenum">
              <a:rPr kumimoji="0" lang="en-US" altLang="zh-TW" smtClean="0">
                <a:solidFill>
                  <a:schemeClr val="bg1"/>
                </a:solidFill>
              </a:rPr>
              <a:pPr/>
              <a:t>67</a:t>
            </a:fld>
            <a:endParaRPr kumimoji="0" lang="en-US" altLang="zh-TW" smtClean="0">
              <a:solidFill>
                <a:schemeClr val="bg1"/>
              </a:solidFill>
            </a:endParaRPr>
          </a:p>
        </p:txBody>
      </p:sp>
      <p:pic>
        <p:nvPicPr>
          <p:cNvPr id="54279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0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891966"/>
            <a:ext cx="7676371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3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91404"/>
            <a:ext cx="7543800" cy="108499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 smtClean="0"/>
              <a:t>Experimental Evaluation: Dataset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023D6C0-2B90-41C7-B4BD-051E312E4623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5427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7E5F2AF-5AB3-48AA-9596-ED31DE98CDA9}" type="slidenum">
              <a:rPr kumimoji="0" lang="en-US" altLang="zh-TW" smtClean="0">
                <a:solidFill>
                  <a:schemeClr val="bg1"/>
                </a:solidFill>
              </a:rPr>
              <a:pPr/>
              <a:t>68</a:t>
            </a:fld>
            <a:endParaRPr kumimoji="0" lang="en-US" altLang="zh-TW" dirty="0" smtClean="0">
              <a:solidFill>
                <a:schemeClr val="bg1"/>
              </a:solidFill>
            </a:endParaRPr>
          </a:p>
        </p:txBody>
      </p:sp>
      <p:pic>
        <p:nvPicPr>
          <p:cNvPr id="54279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0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287" y="1845734"/>
            <a:ext cx="7241313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07962"/>
            <a:ext cx="7543800" cy="9684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 smtClean="0"/>
              <a:t>Experimental Evaluation: Dataset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D6C9AD-48C9-4481-805D-641D90298296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54277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97E5F2AF-5AB3-48AA-9596-ED31DE98CDA9}" type="slidenum">
              <a:rPr kumimoji="0" lang="en-US" altLang="zh-TW" smtClean="0">
                <a:solidFill>
                  <a:schemeClr val="bg1"/>
                </a:solidFill>
              </a:rPr>
              <a:pPr/>
              <a:t>69</a:t>
            </a:fld>
            <a:endParaRPr kumimoji="0" lang="en-US" altLang="zh-TW" dirty="0" smtClean="0">
              <a:solidFill>
                <a:schemeClr val="bg1"/>
              </a:solidFill>
            </a:endParaRPr>
          </a:p>
        </p:txBody>
      </p:sp>
      <p:pic>
        <p:nvPicPr>
          <p:cNvPr id="54279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0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57400"/>
            <a:ext cx="9054227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6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 Framework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62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 typeface="Wingdings 2" panose="05020102010507070707" pitchFamily="18" charset="2"/>
              <a:buNone/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08F4FA-03BA-493B-8A97-BBC87FEA4B93}" type="datetime1"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5/23/2016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6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62D1052D-2309-4E8D-B890-05462ED9752B}" type="slidenum">
              <a:rPr kumimoji="0" lang="en-US" altLang="zh-TW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kumimoji="0" lang="en-US" altLang="zh-TW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457200" y="2895600"/>
            <a:ext cx="1524000" cy="1066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514600" y="2895600"/>
            <a:ext cx="1524000" cy="1066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648200" y="2895600"/>
            <a:ext cx="1752600" cy="1066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Representation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934200" y="2895600"/>
            <a:ext cx="1676400" cy="1066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  <p:sp>
        <p:nvSpPr>
          <p:cNvPr id="14" name="Right Arrow 13"/>
          <p:cNvSpPr/>
          <p:nvPr/>
        </p:nvSpPr>
        <p:spPr bwMode="auto">
          <a:xfrm>
            <a:off x="1981200" y="3352800"/>
            <a:ext cx="533400" cy="12223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Arrow 15"/>
          <p:cNvSpPr/>
          <p:nvPr/>
        </p:nvSpPr>
        <p:spPr bwMode="auto">
          <a:xfrm>
            <a:off x="4038600" y="3352800"/>
            <a:ext cx="609600" cy="12223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ight Arrow 16"/>
          <p:cNvSpPr/>
          <p:nvPr/>
        </p:nvSpPr>
        <p:spPr bwMode="auto">
          <a:xfrm>
            <a:off x="6400800" y="3368675"/>
            <a:ext cx="533400" cy="12065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64" name="Rectangle 1"/>
          <p:cNvSpPr>
            <a:spLocks noChangeArrowheads="1"/>
          </p:cNvSpPr>
          <p:nvPr/>
        </p:nvSpPr>
        <p:spPr bwMode="auto">
          <a:xfrm>
            <a:off x="1524000" y="4724400"/>
            <a:ext cx="6477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just" eaLnBrk="1" hangingPunct="1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1: General steps in classification systems using face image</a:t>
            </a:r>
          </a:p>
        </p:txBody>
      </p:sp>
      <p:pic>
        <p:nvPicPr>
          <p:cNvPr id="19465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Comparison of Computational Overhead (Avg. Computation Time)</a:t>
            </a:r>
            <a:endParaRPr lang="en-US" sz="440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8829143"/>
              </p:ext>
            </p:extLst>
          </p:nvPr>
        </p:nvGraphicFramePr>
        <p:xfrm>
          <a:off x="822960" y="1871564"/>
          <a:ext cx="7330439" cy="441474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664711"/>
                <a:gridCol w="3665728"/>
              </a:tblGrid>
              <a:tr h="38381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Techniques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Average </a:t>
                      </a:r>
                      <a:r>
                        <a:rPr lang="en-US" sz="2000" b="1" dirty="0" smtClean="0"/>
                        <a:t>Computation </a:t>
                      </a:r>
                      <a:r>
                        <a:rPr lang="en-US" sz="2000" b="1" dirty="0" smtClean="0">
                          <a:effectLst/>
                        </a:rPr>
                        <a:t>Time </a:t>
                      </a:r>
                      <a:r>
                        <a:rPr lang="en-US" sz="2000" b="1" dirty="0">
                          <a:effectLst/>
                        </a:rPr>
                        <a:t>(</a:t>
                      </a:r>
                      <a:r>
                        <a:rPr lang="en-US" sz="2000" b="1" dirty="0" smtClean="0">
                          <a:effectLst/>
                        </a:rPr>
                        <a:t>sec) 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359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 smtClean="0">
                          <a:effectLst/>
                        </a:rPr>
                        <a:t>ScSPM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43.95049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359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LLC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45.29133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359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CENTRIST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0.089131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359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mCENTRIST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0.880342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359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LBP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0.041313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359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LTP + Pyramid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0.108612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359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LGP + Pyramid 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0.102825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359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NABP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0.046318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359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DTCTH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0.112134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359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MCCT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0.927301 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359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LQCT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0.469733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3359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mLQCT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0.995431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524E78-E7BB-4C84-B3A9-8C880A5ED1C1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1952A-3AC5-4ED2-A0AA-9BCBCA332FEC}" type="slidenum">
              <a:rPr lang="en-US" altLang="zh-TW" smtClean="0"/>
              <a:pPr>
                <a:defRPr/>
              </a:pPr>
              <a:t>70</a:t>
            </a:fld>
            <a:endParaRPr lang="en-US" altLang="zh-TW"/>
          </a:p>
        </p:txBody>
      </p:sp>
      <p:pic>
        <p:nvPicPr>
          <p:cNvPr id="7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68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14944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 smtClean="0"/>
              <a:t>Face Recognition: LFW View2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3452FBD-CD1E-4C6B-A889-A71D7FB9B26E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563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6AB4BF6-6083-44D2-8A60-C388DF70D44F}" type="slidenum">
              <a:rPr kumimoji="0" lang="en-US" altLang="zh-TW" smtClean="0">
                <a:solidFill>
                  <a:schemeClr val="bg1"/>
                </a:solidFill>
              </a:rPr>
              <a:pPr/>
              <a:t>71</a:t>
            </a:fld>
            <a:endParaRPr kumimoji="0" lang="en-US" altLang="zh-TW" dirty="0" smtClean="0">
              <a:solidFill>
                <a:schemeClr val="bg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651990"/>
              </p:ext>
            </p:extLst>
          </p:nvPr>
        </p:nvGraphicFramePr>
        <p:xfrm>
          <a:off x="1543050" y="2378079"/>
          <a:ext cx="6096000" cy="33369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/>
                <a:gridCol w="2032000"/>
                <a:gridCol w="2032000"/>
              </a:tblGrid>
              <a:tr h="370769">
                <a:tc row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Features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Accuracy (%)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769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Original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Aligned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LBP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67.92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69.90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LTP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68.62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72.06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LGP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63.83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67.57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HOG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67.32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69.23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Gabor [3]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62.93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-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LDN [10]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69.08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-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</a:tr>
              <a:tr h="370769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NABP (Proposed)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72.58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74.81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T="45711" marB="45711"/>
                </a:tc>
              </a:tr>
            </a:tbl>
          </a:graphicData>
        </a:graphic>
      </p:graphicFrame>
      <p:pic>
        <p:nvPicPr>
          <p:cNvPr id="56370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71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67604"/>
            <a:ext cx="7543800" cy="85639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 smtClean="0"/>
              <a:t>Expression Recognition: CK+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20CE244-C9C6-4A94-83DE-6B704B5D87AE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042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CAD9833-DF10-4ADA-8F28-E4258CFD3F0C}" type="slidenum">
              <a:rPr kumimoji="0" lang="en-US" altLang="zh-TW" smtClean="0">
                <a:solidFill>
                  <a:schemeClr val="bg1"/>
                </a:solidFill>
              </a:rPr>
              <a:pPr/>
              <a:t>72</a:t>
            </a:fld>
            <a:endParaRPr kumimoji="0" lang="en-US" altLang="zh-TW" dirty="0" smtClean="0">
              <a:solidFill>
                <a:schemeClr val="bg1"/>
              </a:solidFill>
            </a:endParaRPr>
          </a:p>
        </p:txBody>
      </p:sp>
      <p:pic>
        <p:nvPicPr>
          <p:cNvPr id="60458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59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752600"/>
            <a:ext cx="48387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5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543800" cy="1084996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000" dirty="0" smtClean="0"/>
              <a:t>Gender Classification: LFW</a:t>
            </a:r>
            <a:endParaRPr 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CD8B1D-A665-4E2B-B82D-66F241976D9C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2469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1531D3FE-4F4D-4329-A763-FBB0BE01C54D}" type="slidenum">
              <a:rPr kumimoji="0" lang="en-US" altLang="zh-TW" smtClean="0">
                <a:solidFill>
                  <a:schemeClr val="bg1"/>
                </a:solidFill>
              </a:rPr>
              <a:pPr/>
              <a:t>73</a:t>
            </a:fld>
            <a:endParaRPr kumimoji="0" lang="en-US" altLang="zh-TW" dirty="0" smtClean="0">
              <a:solidFill>
                <a:schemeClr val="bg1"/>
              </a:solidFill>
            </a:endParaRPr>
          </a:p>
        </p:txBody>
      </p:sp>
      <p:pic>
        <p:nvPicPr>
          <p:cNvPr id="62497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98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1188720"/>
            <a:ext cx="3872604" cy="52120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6605"/>
            <a:ext cx="7543800" cy="70399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Object Classification: Caltech 101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7EE886-5AA6-4344-988A-11A80861DC5C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74</a:t>
            </a:fld>
            <a:endParaRPr lang="en-US" altLang="zh-TW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7" y="914400"/>
            <a:ext cx="4107619" cy="5486400"/>
          </a:xfrm>
          <a:prstGeom prst="rect">
            <a:avLst/>
          </a:prstGeom>
        </p:spPr>
      </p:pic>
      <p:pic>
        <p:nvPicPr>
          <p:cNvPr id="8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086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6843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Object Classification: Caltech 256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7FEB06-0840-4515-B9C1-A68F32030034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75</a:t>
            </a:fld>
            <a:endParaRPr lang="en-US" altLang="zh-TW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228725"/>
            <a:ext cx="5295900" cy="5172075"/>
          </a:xfrm>
          <a:prstGeom prst="rect">
            <a:avLst/>
          </a:prstGeom>
        </p:spPr>
      </p:pic>
      <p:pic>
        <p:nvPicPr>
          <p:cNvPr id="9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512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2742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Scene Classification: Indoor 67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DD898E-D819-4AF2-83CD-D901D0372F59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76</a:t>
            </a:fld>
            <a:endParaRPr lang="en-US" altLang="zh-TW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295400"/>
            <a:ext cx="3180522" cy="5029200"/>
          </a:xfrm>
          <a:prstGeom prst="rect">
            <a:avLst/>
          </a:prstGeom>
        </p:spPr>
      </p:pic>
      <p:pic>
        <p:nvPicPr>
          <p:cNvPr id="9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76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8499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Scene Classification: OT Scene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ECF3CB6-A9D9-46E8-948D-5252E7B9945D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77</a:t>
            </a:fld>
            <a:endParaRPr lang="en-US" altLang="zh-TW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771650"/>
            <a:ext cx="3751387" cy="4572000"/>
          </a:xfrm>
          <a:prstGeom prst="rect">
            <a:avLst/>
          </a:prstGeom>
        </p:spPr>
      </p:pic>
      <p:pic>
        <p:nvPicPr>
          <p:cNvPr id="9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368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16119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Scene Classification: Scene 15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976E21-410D-40F1-AD93-B37D51CFB690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78</a:t>
            </a:fld>
            <a:endParaRPr lang="en-US" altLang="zh-TW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7" y="1752600"/>
            <a:ext cx="3449227" cy="4663440"/>
          </a:xfrm>
          <a:prstGeom prst="rect">
            <a:avLst/>
          </a:prstGeom>
        </p:spPr>
      </p:pic>
      <p:pic>
        <p:nvPicPr>
          <p:cNvPr id="9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06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Event Classification: UIUC Sports Event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A92731B-0538-41F6-900D-029193DF3A81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79</a:t>
            </a:fld>
            <a:endParaRPr lang="en-US" altLang="zh-TW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10" y="1143000"/>
            <a:ext cx="3309640" cy="5303520"/>
          </a:xfrm>
          <a:prstGeom prst="rect">
            <a:avLst/>
          </a:prstGeom>
        </p:spPr>
      </p:pic>
      <p:pic>
        <p:nvPicPr>
          <p:cNvPr id="9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81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General Framework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62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 typeface="Wingdings 2" panose="05020102010507070707" pitchFamily="18" charset="2"/>
              <a:buNone/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08F4FA-03BA-493B-8A97-BBC87FEA4B93}" type="datetime1"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5/23/2016</a:t>
            </a:fld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60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62D1052D-2309-4E8D-B890-05462ED9752B}" type="slidenum">
              <a:rPr kumimoji="0" lang="en-US" altLang="zh-TW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kumimoji="0" lang="en-US" altLang="zh-TW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457200" y="2895600"/>
            <a:ext cx="1524000" cy="1066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514600" y="2895600"/>
            <a:ext cx="1524000" cy="1066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648200" y="2895600"/>
            <a:ext cx="1752600" cy="1066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Representation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934200" y="2895600"/>
            <a:ext cx="1676400" cy="1066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</a:p>
        </p:txBody>
      </p:sp>
      <p:sp>
        <p:nvSpPr>
          <p:cNvPr id="14" name="Right Arrow 13"/>
          <p:cNvSpPr/>
          <p:nvPr/>
        </p:nvSpPr>
        <p:spPr bwMode="auto">
          <a:xfrm>
            <a:off x="1981200" y="3352800"/>
            <a:ext cx="533400" cy="12223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ight Arrow 15"/>
          <p:cNvSpPr/>
          <p:nvPr/>
        </p:nvSpPr>
        <p:spPr bwMode="auto">
          <a:xfrm>
            <a:off x="4038600" y="3352800"/>
            <a:ext cx="609600" cy="12223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ight Arrow 16"/>
          <p:cNvSpPr/>
          <p:nvPr/>
        </p:nvSpPr>
        <p:spPr bwMode="auto">
          <a:xfrm>
            <a:off x="6400800" y="3368675"/>
            <a:ext cx="533400" cy="12065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64" name="Rectangle 1"/>
          <p:cNvSpPr>
            <a:spLocks noChangeArrowheads="1"/>
          </p:cNvSpPr>
          <p:nvPr/>
        </p:nvSpPr>
        <p:spPr bwMode="auto">
          <a:xfrm>
            <a:off x="1524000" y="4724400"/>
            <a:ext cx="6477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just" eaLnBrk="1" hangingPunct="1"/>
            <a:r>
              <a: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1: General steps in classification systems using face image</a:t>
            </a:r>
          </a:p>
        </p:txBody>
      </p:sp>
      <p:pic>
        <p:nvPicPr>
          <p:cNvPr id="19465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689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Flower Classification: Oxford Flower 102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A49297-D019-41BE-921E-B67BDCEF2483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80</a:t>
            </a:fld>
            <a:endParaRPr lang="en-US" altLang="zh-TW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737360"/>
            <a:ext cx="3777383" cy="4663440"/>
          </a:xfrm>
          <a:prstGeom prst="rect">
            <a:avLst/>
          </a:prstGeom>
        </p:spPr>
      </p:pic>
      <p:pic>
        <p:nvPicPr>
          <p:cNvPr id="10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85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Aerial Image Classification: Land-Use 21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667874D-7AF8-4F2A-A9B2-77866B3E9609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81</a:t>
            </a:fld>
            <a:endParaRPr lang="en-US" altLang="zh-TW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99" y="1752600"/>
            <a:ext cx="4222234" cy="4572000"/>
          </a:xfrm>
          <a:prstGeom prst="rect">
            <a:avLst/>
          </a:prstGeom>
        </p:spPr>
      </p:pic>
      <p:pic>
        <p:nvPicPr>
          <p:cNvPr id="10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988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23739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Scene Classification: SUN 397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80AF82-12C5-40AF-8AA4-AA6122BA9A9B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82</a:t>
            </a:fld>
            <a:endParaRPr lang="en-US" altLang="zh-TW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31" y="1809750"/>
            <a:ext cx="3867662" cy="4572000"/>
          </a:xfrm>
          <a:prstGeom prst="rect">
            <a:avLst/>
          </a:prstGeom>
        </p:spPr>
      </p:pic>
      <p:pic>
        <p:nvPicPr>
          <p:cNvPr id="9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077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000" dirty="0" smtClean="0">
                <a:cs typeface="Times New Roman" panose="02020603050405020304" pitchFamily="18" charset="0"/>
              </a:rPr>
              <a:t>Conclusion and Future Work</a:t>
            </a:r>
            <a:endParaRPr lang="en-US" sz="4000" dirty="0">
              <a:cs typeface="Times New Roman" panose="02020603050405020304" pitchFamily="18" charset="0"/>
            </a:endParaRP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lvl="1" algn="just"/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MCCT performs well in color image classification</a:t>
            </a:r>
          </a:p>
          <a:p>
            <a:pPr lvl="1" algn="just"/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LQCT performs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well in gray-scale image while its extension mLQCT performs well in color image classification</a:t>
            </a:r>
          </a:p>
          <a:p>
            <a:pPr lvl="1" algn="just"/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mLQCT &gt; LQCT &gt; MCCT &gt; DTCTH &gt; NABP (with respect to response time)</a:t>
            </a:r>
            <a:endParaRPr lang="en-US" alt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lvl="1" algn="just"/>
            <a:r>
              <a:rPr lang="en-US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 level representation will be incorporated with all the proposed descriptors</a:t>
            </a:r>
          </a:p>
          <a:p>
            <a:pPr lvl="2" algn="just">
              <a:buFont typeface="Wingdings" panose="05000000000000000000" pitchFamily="2" charset="2"/>
              <a:buChar char="§"/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Sparse coding</a:t>
            </a:r>
          </a:p>
          <a:p>
            <a:pPr lvl="2" algn="just">
              <a:buFont typeface="Wingdings" panose="05000000000000000000" pitchFamily="2" charset="2"/>
              <a:buChar char="§"/>
            </a:pPr>
            <a:r>
              <a:rPr lang="en-US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Pooling techniques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23BE2B-3BFA-4C2F-B0C1-3149716740D8}" type="datetime1"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5/23/2016</a:t>
            </a:fld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51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408EDB16-D7B2-4DE3-870B-C6EE9D80CB4C}" type="slidenum">
              <a:rPr kumimoji="0" lang="en-US" altLang="zh-TW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83</a:t>
            </a:fld>
            <a:endParaRPr kumimoji="0" lang="en-US" altLang="zh-TW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4519" name="Picture 6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20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800" dirty="0" smtClean="0">
                <a:latin typeface="+mj-lt"/>
              </a:rPr>
              <a:t>1. “Noise </a:t>
            </a:r>
            <a:r>
              <a:rPr lang="en-US" sz="1800" dirty="0">
                <a:latin typeface="+mj-lt"/>
              </a:rPr>
              <a:t>adaptive binary pattern for face image analysis," in Computer and </a:t>
            </a:r>
            <a:r>
              <a:rPr lang="en-US" sz="1800" dirty="0" smtClean="0">
                <a:latin typeface="+mj-lt"/>
              </a:rPr>
              <a:t>Information Technology </a:t>
            </a:r>
            <a:r>
              <a:rPr lang="en-US" sz="1800" dirty="0">
                <a:latin typeface="+mj-lt"/>
              </a:rPr>
              <a:t>(ICCIT), 2015 18th International Conference on. </a:t>
            </a:r>
            <a:r>
              <a:rPr lang="en-US" sz="1800" dirty="0" smtClean="0">
                <a:latin typeface="+mj-lt"/>
              </a:rPr>
              <a:t>IEEE, 2015</a:t>
            </a:r>
            <a:r>
              <a:rPr lang="en-US" sz="1800" dirty="0">
                <a:latin typeface="+mj-lt"/>
              </a:rPr>
              <a:t>. The contribution of chapter 5. (</a:t>
            </a:r>
            <a:r>
              <a:rPr lang="en-US" sz="1800" b="1" dirty="0">
                <a:latin typeface="+mj-lt"/>
              </a:rPr>
              <a:t>1st prize, best paper award, 18th </a:t>
            </a:r>
            <a:r>
              <a:rPr lang="en-US" sz="1800" b="1" dirty="0" smtClean="0">
                <a:latin typeface="+mj-lt"/>
              </a:rPr>
              <a:t>ICCIT, 2015</a:t>
            </a:r>
            <a:r>
              <a:rPr lang="en-US" sz="1800" dirty="0">
                <a:latin typeface="+mj-lt"/>
              </a:rPr>
              <a:t>)</a:t>
            </a:r>
          </a:p>
          <a:p>
            <a:pPr algn="just"/>
            <a:r>
              <a:rPr lang="en-US" sz="1800" dirty="0">
                <a:latin typeface="+mj-lt"/>
              </a:rPr>
              <a:t>2. </a:t>
            </a:r>
            <a:r>
              <a:rPr lang="en-US" sz="1800" dirty="0" smtClean="0">
                <a:latin typeface="+mj-lt"/>
              </a:rPr>
              <a:t>“DTCTH</a:t>
            </a:r>
            <a:r>
              <a:rPr lang="en-US" sz="1800" dirty="0">
                <a:latin typeface="+mj-lt"/>
              </a:rPr>
              <a:t>: A Discriminative Local Pattern Descriptor for Image </a:t>
            </a:r>
            <a:r>
              <a:rPr lang="en-US" sz="1800" dirty="0" smtClean="0">
                <a:latin typeface="+mj-lt"/>
              </a:rPr>
              <a:t>Classification,“ Eurasip </a:t>
            </a:r>
            <a:r>
              <a:rPr lang="en-US" sz="1800" dirty="0">
                <a:latin typeface="+mj-lt"/>
              </a:rPr>
              <a:t>Journal of Image and Video Processing, March, 2016. The </a:t>
            </a:r>
            <a:r>
              <a:rPr lang="en-US" sz="1800" dirty="0" smtClean="0">
                <a:latin typeface="+mj-lt"/>
              </a:rPr>
              <a:t>contribution of </a:t>
            </a:r>
            <a:r>
              <a:rPr lang="en-US" sz="1800" dirty="0">
                <a:latin typeface="+mj-lt"/>
              </a:rPr>
              <a:t>chapter 6. (Submitted)</a:t>
            </a:r>
          </a:p>
          <a:p>
            <a:pPr algn="just"/>
            <a:r>
              <a:rPr lang="en-US" sz="1800" dirty="0">
                <a:latin typeface="+mj-lt"/>
              </a:rPr>
              <a:t>3. </a:t>
            </a:r>
            <a:r>
              <a:rPr lang="en-US" sz="1800" dirty="0" smtClean="0">
                <a:latin typeface="+mj-lt"/>
              </a:rPr>
              <a:t>“MCCT</a:t>
            </a:r>
            <a:r>
              <a:rPr lang="en-US" sz="1800" dirty="0">
                <a:latin typeface="+mj-lt"/>
              </a:rPr>
              <a:t>: A Multi-channel Complementary Census Transform for Image </a:t>
            </a:r>
            <a:r>
              <a:rPr lang="en-US" sz="1800" dirty="0" smtClean="0">
                <a:latin typeface="+mj-lt"/>
              </a:rPr>
              <a:t>Classification</a:t>
            </a:r>
            <a:r>
              <a:rPr lang="en-US" sz="1800" dirty="0">
                <a:latin typeface="+mj-lt"/>
              </a:rPr>
              <a:t>," Journal of Signal, Image and Video Processing, April, 2016. </a:t>
            </a:r>
            <a:r>
              <a:rPr lang="en-US" sz="1800" dirty="0" smtClean="0">
                <a:latin typeface="+mj-lt"/>
              </a:rPr>
              <a:t>The contribution </a:t>
            </a:r>
            <a:r>
              <a:rPr lang="en-US" sz="1800" dirty="0">
                <a:latin typeface="+mj-lt"/>
              </a:rPr>
              <a:t>of chapter 7. (Submitted)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524E78-E7BB-4C84-B3A9-8C880A5ED1C1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1952A-3AC5-4ED2-A0AA-9BCBCA332FEC}" type="slidenum">
              <a:rPr lang="en-US" altLang="zh-TW" smtClean="0"/>
              <a:pPr>
                <a:defRPr/>
              </a:pPr>
              <a:t>84</a:t>
            </a:fld>
            <a:endParaRPr lang="en-US" altLang="zh-TW"/>
          </a:p>
        </p:txBody>
      </p:sp>
      <p:pic>
        <p:nvPicPr>
          <p:cNvPr id="7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059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References</a:t>
            </a:r>
            <a:endParaRPr lang="en-US" sz="44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614052"/>
          </a:xfrm>
        </p:spPr>
        <p:txBody>
          <a:bodyPr>
            <a:normAutofit fontScale="92500" lnSpcReduction="20000"/>
          </a:bodyPr>
          <a:lstStyle/>
          <a:p>
            <a:pPr marL="0" indent="0" algn="just" eaLnBrk="1" hangingPunct="1">
              <a:buFont typeface="Wingdings 2" panose="05020102010507070707" pitchFamily="18" charset="2"/>
              <a:buNone/>
              <a:defRPr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[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1]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Déniz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Oscar, Gloria Bueno,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Jesús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Salido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and Fernando De la Torre. "Face recognition using histograms of oriented gradients." Pattern Recognition Letters 32, no. 12 (2011): 1598-1603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 </a:t>
            </a:r>
          </a:p>
          <a:p>
            <a:pPr marL="0" indent="0" algn="just" eaLnBrk="1" hangingPunct="1">
              <a:buFont typeface="Wingdings 2" panose="05020102010507070707" pitchFamily="18" charset="2"/>
              <a:buNone/>
              <a:defRPr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[2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] Lowe, David G. "Object recognition from local scale-invariant features." In Computer vision, 1999. The proceedings of the seventh IEEE international conference on, vol. 2, pp. 1150-1157. 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IEEE, 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1999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	</a:t>
            </a:r>
            <a:endParaRPr lang="en-US" sz="1600" dirty="0" smtClean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 algn="just" eaLnBrk="1" hangingPunct="1">
              <a:buFont typeface="Wingdings 2" panose="05020102010507070707" pitchFamily="18" charset="2"/>
              <a:buNone/>
              <a:defRPr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[3] Yang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Meng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Lei Zhang, Simon CK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Shiu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and David Zhang. "Gabor feature based robust representation and classification for face recognition with Gabor occlusion dictionary." Pattern Recognition 46, no. 7 (2013): 1865-1878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</a:t>
            </a:r>
          </a:p>
          <a:p>
            <a:pPr marL="0" indent="0" algn="just" eaLnBrk="1" hangingPunct="1">
              <a:buFont typeface="Wingdings 2" panose="05020102010507070707" pitchFamily="18" charset="2"/>
              <a:buNone/>
              <a:defRPr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[4]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Ojala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Timo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Matti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Pietikäinen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and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Topi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Mäenpää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 "Multiresolution gray-scale and rotation invariant texture classification with local 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binary patterns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." Pattern Analysis and Machine Intelligence, IEEE Transactions on 24, no. 7 (2002): 971-987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Font typeface="Wingdings 2" panose="05020102010507070707" pitchFamily="18" charset="2"/>
              <a:buNone/>
              <a:defRPr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[5]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Ahonen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Timo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Abdenour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Hadid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and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Matti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Pietikainen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 "Face description with local binary patterns: Application to face recognition." Pattern Analysis and Machine Intelligence, IEEE Transactions on 28, no. 12 (2006): 2037-2041. </a:t>
            </a:r>
          </a:p>
          <a:p>
            <a:pPr marL="0" indent="0" algn="just">
              <a:buFont typeface="Wingdings 2" panose="05020102010507070707" pitchFamily="18" charset="2"/>
              <a:buNone/>
              <a:defRPr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[6] Jun,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Bongjin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Inho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Choi, and </a:t>
            </a:r>
            <a:r>
              <a:rPr lang="en-US" sz="16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Daijin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Kim. "Local transform features and hybridization for accurate face and human detection." Pattern Analysis and Machine Intelligence, IEEE Transactions on 35, no. 6 (2013): 1423-1436.</a:t>
            </a:r>
          </a:p>
          <a:p>
            <a:pPr marL="0" indent="0" algn="just">
              <a:buNone/>
              <a:defRPr/>
            </a:pP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[7] Tan,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Xiaoyang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and Bill </a:t>
            </a:r>
            <a:r>
              <a:rPr lang="en-US" sz="16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Triggs</a:t>
            </a:r>
            <a:r>
              <a:rPr lang="en-US" sz="16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 "Enhanced local texture feature sets for face recognition under difficult lighting conditions." Image Processing, IEEE Transactions on 19, no. 6 (2010): 1635-1650.  </a:t>
            </a:r>
          </a:p>
          <a:p>
            <a:pPr marL="0" indent="0" algn="just">
              <a:buFont typeface="Wingdings 2" panose="05020102010507070707" pitchFamily="18" charset="2"/>
              <a:buNone/>
              <a:defRPr/>
            </a:pPr>
            <a:endParaRPr lang="en-US" sz="16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sz="20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B8C024-E9F1-433B-99CF-DD8872CFCC82}" type="datetime1">
              <a:rPr lang="en-US" altLang="zh-TW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554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0811334A-167A-47C5-9A63-48B6D6B33E65}" type="slidenum">
              <a:rPr kumimoji="0" lang="en-US" altLang="zh-TW" smtClean="0">
                <a:latin typeface="+mj-lt"/>
                <a:cs typeface="Times New Roman" panose="02020603050405020304" pitchFamily="18" charset="0"/>
              </a:rPr>
              <a:pPr/>
              <a:t>85</a:t>
            </a:fld>
            <a:endParaRPr kumimoji="0" lang="en-US" altLang="zh-TW" dirty="0" smtClean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5543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4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5643"/>
            <a:ext cx="7543800" cy="1450757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44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References</a:t>
            </a:r>
            <a:endParaRPr lang="en-US" sz="44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752600"/>
            <a:ext cx="7586404" cy="4707186"/>
          </a:xfrm>
        </p:spPr>
        <p:txBody>
          <a:bodyPr>
            <a:normAutofit lnSpcReduction="10000"/>
          </a:bodyPr>
          <a:lstStyle/>
          <a:p>
            <a:pPr marL="0" indent="0" algn="just">
              <a:buFont typeface="Wingdings 2" panose="05020102010507070707" pitchFamily="18" charset="2"/>
              <a:buNone/>
              <a:defRPr/>
            </a:pPr>
            <a:r>
              <a:rPr lang="en-US" sz="15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[8] </a:t>
            </a:r>
            <a:r>
              <a:rPr lang="en-US" sz="15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Murala</a:t>
            </a:r>
            <a:r>
              <a:rPr lang="en-US" sz="15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Subrahmanyam</a:t>
            </a:r>
            <a:r>
              <a:rPr lang="en-US" sz="15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R. P. </a:t>
            </a:r>
            <a:r>
              <a:rPr lang="en-US" sz="15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Maheshwari</a:t>
            </a:r>
            <a:r>
              <a:rPr lang="en-US" sz="15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and R. </a:t>
            </a:r>
            <a:r>
              <a:rPr lang="en-US" sz="15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Balasubramanian</a:t>
            </a:r>
            <a:r>
              <a:rPr lang="en-US" sz="15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 "Local tetra patterns: a new feature descriptor for content-based image retrieval." Image Processing, IEEE Transactions on 21, no. 5 (2012): 2874-2886. </a:t>
            </a:r>
          </a:p>
          <a:p>
            <a:pPr marL="0" indent="0" algn="just">
              <a:buFont typeface="Wingdings 2" panose="05020102010507070707" pitchFamily="18" charset="2"/>
              <a:buNone/>
              <a:defRPr/>
            </a:pPr>
            <a:r>
              <a:rPr lang="en-US" sz="15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[9] Ramirez Rivera, Adin, Jorge Rojas Castillo, and </a:t>
            </a:r>
            <a:r>
              <a:rPr lang="en-US" sz="15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Oksam</a:t>
            </a:r>
            <a:r>
              <a:rPr lang="en-US" sz="15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5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Chae</a:t>
            </a:r>
            <a:r>
              <a:rPr lang="en-US" sz="15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. "Local directional number pattern for face analysis: Face and expression recognition." Image Processing, IEEE Transactions on 22, no. 5 (2013): 1740-1752. </a:t>
            </a:r>
          </a:p>
          <a:p>
            <a:pPr marL="0" indent="0" algn="just">
              <a:buFont typeface="Wingdings 2" panose="05020102010507070707" pitchFamily="18" charset="2"/>
              <a:buNone/>
              <a:defRPr/>
            </a:pPr>
            <a:r>
              <a:rPr lang="en-US" sz="15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[10] Zhang, </a:t>
            </a:r>
            <a:r>
              <a:rPr lang="en-US" sz="15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Baochang</a:t>
            </a:r>
            <a:r>
              <a:rPr lang="en-US" sz="15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Yongsheng</a:t>
            </a:r>
            <a:r>
              <a:rPr lang="en-US" sz="15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Gao, </a:t>
            </a:r>
            <a:r>
              <a:rPr lang="en-US" sz="15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Sanqiang</a:t>
            </a:r>
            <a:r>
              <a:rPr lang="en-US" sz="15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Zhao, and </a:t>
            </a:r>
            <a:r>
              <a:rPr lang="en-US" sz="15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Jianzhuang</a:t>
            </a:r>
            <a:r>
              <a:rPr lang="en-US" sz="15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Liu. "Local derivative pattern versus local binary pattern: face recognition with high-order local pattern descriptor." Image Processing, IEEE Transactions on 19, no. 2 (2010): 533-544. </a:t>
            </a:r>
          </a:p>
          <a:p>
            <a:pPr marL="0" indent="0" algn="just">
              <a:buFont typeface="Wingdings 2" panose="05020102010507070707" pitchFamily="18" charset="2"/>
              <a:buNone/>
              <a:defRPr/>
            </a:pPr>
            <a:r>
              <a:rPr lang="en-US" sz="15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[11] Mu, </a:t>
            </a:r>
            <a:r>
              <a:rPr lang="en-US" sz="15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Yadong</a:t>
            </a:r>
            <a:r>
              <a:rPr lang="en-US" sz="15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Shuicheng</a:t>
            </a:r>
            <a:r>
              <a:rPr lang="en-US" sz="15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Yan, Yi Liu, Thomas Huang, and </a:t>
            </a:r>
            <a:r>
              <a:rPr lang="en-US" sz="15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Bingfeng</a:t>
            </a:r>
            <a:r>
              <a:rPr lang="en-US" sz="15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Zhou. "Discriminative local binary patterns for human detection in personal album." In Computer Vision and Pattern Recognition, 2008. CVPR 2008. IEEE Conference on, pp. 1-8. IEEE, 2008.</a:t>
            </a:r>
          </a:p>
          <a:p>
            <a:pPr marL="0" indent="0" algn="just">
              <a:buFont typeface="Wingdings 2" panose="05020102010507070707" pitchFamily="18" charset="2"/>
              <a:buNone/>
              <a:defRPr/>
            </a:pPr>
            <a:r>
              <a:rPr lang="en-US" sz="15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[12] Lucey, Patrick, Jeffrey F. Cohn, Takeo Kanade, Jason </a:t>
            </a:r>
            <a:r>
              <a:rPr lang="en-US" sz="15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Saragih</a:t>
            </a:r>
            <a:r>
              <a:rPr lang="en-US" sz="15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Zara </a:t>
            </a:r>
            <a:r>
              <a:rPr lang="en-US" sz="1500" dirty="0" err="1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Ambadar</a:t>
            </a:r>
            <a:r>
              <a:rPr lang="en-US" sz="15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, and Iain Matthews. "The Extended Cohn-Kanade Dataset (CK+): A complete dataset for action unit and emotion-specified expression." In Computer Vision and Pattern Recognition Workshops (CVPRW), 2010 IEEE Computer Society Conference on, pp. 94-101. IEEE, 2010. </a:t>
            </a:r>
            <a:endParaRPr lang="en-US" sz="1500" dirty="0" smtClean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sz="1500" dirty="0" smtClean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[13]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Markus Greiner, CA Regal, JT Stewart, and DS </a:t>
            </a:r>
            <a:r>
              <a:rPr lang="en-US" sz="1600" dirty="0" err="1">
                <a:solidFill>
                  <a:schemeClr val="tx1"/>
                </a:solidFill>
                <a:latin typeface="+mj-lt"/>
              </a:rPr>
              <a:t>Jin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. Probing </a:t>
            </a:r>
            <a:r>
              <a:rPr lang="en-US" sz="1600" dirty="0" smtClean="0">
                <a:solidFill>
                  <a:schemeClr val="tx1"/>
                </a:solidFill>
                <a:latin typeface="+mj-lt"/>
              </a:rPr>
              <a:t>pair-correlated fermionic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atoms through correlations in atom shot noise. Physical review </a:t>
            </a:r>
            <a:r>
              <a:rPr lang="en-US" sz="1600" dirty="0" smtClean="0">
                <a:solidFill>
                  <a:schemeClr val="tx1"/>
                </a:solidFill>
                <a:latin typeface="+mj-lt"/>
              </a:rPr>
              <a:t>letters, 94(11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):110401, 2005.</a:t>
            </a:r>
            <a:endParaRPr lang="en-US" sz="1500" dirty="0" smtClean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 algn="just" eaLnBrk="1" hangingPunct="1">
              <a:buFont typeface="Wingdings 2" panose="05020102010507070707" pitchFamily="18" charset="2"/>
              <a:buNone/>
              <a:defRPr/>
            </a:pPr>
            <a:endParaRPr lang="en-US" sz="1500" dirty="0" smtClean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marL="0" indent="0" algn="just">
              <a:buFont typeface="Wingdings 2" panose="05020102010507070707" pitchFamily="18" charset="2"/>
              <a:buNone/>
              <a:defRPr/>
            </a:pPr>
            <a:endParaRPr lang="en-US" sz="15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just" eaLnBrk="1" hangingPunct="1">
              <a:defRPr/>
            </a:pPr>
            <a:endParaRPr lang="en-US" sz="15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9F6382B-FBB2-47DA-ADE5-791E18BEAD5A}" type="datetime1">
              <a:rPr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5/23/2016</a:t>
            </a:fld>
            <a:endParaRPr lang="zh-TW" altLang="en-US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Designing Feature Descriptor for Image Classification</a:t>
            </a:r>
            <a:endParaRPr lang="zh-TW" altLang="en-US" dirty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656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D0B14AC2-A0A9-4857-AF29-AB5112898767}" type="slidenum">
              <a:rPr kumimoji="0" lang="en-US" altLang="zh-TW" smtClean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pPr/>
              <a:t>86</a:t>
            </a:fld>
            <a:endParaRPr kumimoji="0" lang="en-US" altLang="zh-TW" dirty="0" smtClean="0">
              <a:solidFill>
                <a:schemeClr val="bg1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6567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8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>
          <a:xfrm>
            <a:off x="2732794" y="2438400"/>
            <a:ext cx="4277606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Any Question?</a:t>
            </a:r>
          </a:p>
        </p:txBody>
      </p:sp>
      <p:sp>
        <p:nvSpPr>
          <p:cNvPr id="10342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fld id="{AFB24806-BC21-4257-B56A-AA90ED146B67}" type="datetime1">
              <a:rPr lang="en-US" alt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5/23/2016</a:t>
            </a:fld>
            <a:endParaRPr lang="en-US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758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1D4293B-1EEC-4947-B863-244428C17325}" type="slidenum">
              <a:rPr lang="en-US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US" altLang="en-US" sz="140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590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1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2925763" y="2819400"/>
            <a:ext cx="3856037" cy="11430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10445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fld id="{4DE938B7-9172-4EBC-B08A-646113DEE99C}" type="datetime1">
              <a:rPr lang="en-US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5/23/2016</a:t>
            </a:fld>
            <a:endParaRPr lang="en-US" alt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861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>
              <a:spcBef>
                <a:spcPct val="20000"/>
              </a:spcBef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6527500-69D5-4F58-A4B5-609C1A2C8FA2}" type="slidenum">
              <a:rPr lang="en-US" alt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en-US" sz="1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8614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5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2514600"/>
            <a:ext cx="3962400" cy="1450757"/>
          </a:xfrm>
        </p:spPr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524E78-E7BB-4C84-B3A9-8C880A5ED1C1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61952A-3AC5-4ED2-A0AA-9BCBCA332FEC}" type="slidenum">
              <a:rPr lang="en-US" altLang="zh-TW" smtClean="0"/>
              <a:pPr>
                <a:defRPr/>
              </a:pPr>
              <a:t>89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74874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841375"/>
            <a:ext cx="8534400" cy="758825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Desired Properties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Discriminating </a:t>
            </a:r>
            <a:r>
              <a:rPr lang="en-US" dirty="0" smtClean="0"/>
              <a:t>Ability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Illumination </a:t>
            </a:r>
            <a:r>
              <a:rPr lang="en-US" dirty="0" smtClean="0"/>
              <a:t>Invariance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Generalizability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Stable </a:t>
            </a:r>
            <a:r>
              <a:rPr lang="en-US" dirty="0" smtClean="0"/>
              <a:t>Code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60AFBFD-F071-4394-947F-14EC7BFFA71A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pic>
        <p:nvPicPr>
          <p:cNvPr id="7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489" y="1845734"/>
            <a:ext cx="5104506" cy="23774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93623" y="4296064"/>
            <a:ext cx="51403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0" i="0" u="none" strike="noStrike" baseline="0" dirty="0" smtClean="0">
                <a:latin typeface="CMR12"/>
              </a:rPr>
              <a:t>Fig. </a:t>
            </a:r>
            <a:r>
              <a:rPr lang="en-US" dirty="0">
                <a:latin typeface="CMR12"/>
              </a:rPr>
              <a:t>2</a:t>
            </a:r>
            <a:r>
              <a:rPr lang="en-US" b="0" i="0" u="none" strike="noStrike" baseline="0" dirty="0" smtClean="0">
                <a:latin typeface="CMR12"/>
              </a:rPr>
              <a:t>: Sample images with corresponding Sobel images from different categories</a:t>
            </a:r>
            <a:r>
              <a:rPr lang="en-US" b="0" i="0" u="none" strike="noStrike" dirty="0" smtClean="0">
                <a:latin typeface="CMR12"/>
              </a:rPr>
              <a:t> </a:t>
            </a:r>
            <a:r>
              <a:rPr lang="en-US" b="0" i="0" u="none" strike="noStrike" baseline="0" dirty="0" smtClean="0">
                <a:latin typeface="CMR12"/>
              </a:rPr>
              <a:t>of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2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標題 1"/>
          <p:cNvSpPr>
            <a:spLocks noGrp="1"/>
          </p:cNvSpPr>
          <p:nvPr>
            <p:ph type="title"/>
          </p:nvPr>
        </p:nvSpPr>
        <p:spPr>
          <a:xfrm>
            <a:off x="822959" y="596107"/>
            <a:ext cx="8534400" cy="79851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Face Recognition</a:t>
            </a:r>
            <a:endParaRPr lang="zh-TW" altLang="en-US" dirty="0" smtClean="0">
              <a:solidFill>
                <a:srgbClr val="7B98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299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en-US" altLang="zh-TW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TW" alt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C41DE5-D4BC-43E7-BDF3-EDC456C9A081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55302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B7D53E17-67A6-4F73-ADF9-345BD9800955}" type="slidenum">
              <a:rPr kumimoji="0" lang="en-US" altLang="zh-TW" smtClean="0">
                <a:solidFill>
                  <a:srgbClr val="7B9899"/>
                </a:solidFill>
              </a:rPr>
              <a:pPr/>
              <a:t>90</a:t>
            </a:fld>
            <a:endParaRPr kumimoji="0" lang="en-US" altLang="zh-TW" smtClean="0">
              <a:solidFill>
                <a:srgbClr val="7B9899"/>
              </a:solidFill>
            </a:endParaRPr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2476500" y="4724400"/>
            <a:ext cx="4572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hangingPunct="1"/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Fig. 6: NABP feature coding procedure where Ta=3</a:t>
            </a:r>
          </a:p>
        </p:txBody>
      </p:sp>
      <p:pic>
        <p:nvPicPr>
          <p:cNvPr id="55303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14514"/>
            <a:ext cx="6629400" cy="4205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4" name="Rectangle 2"/>
          <p:cNvSpPr>
            <a:spLocks noChangeArrowheads="1"/>
          </p:cNvSpPr>
          <p:nvPr/>
        </p:nvSpPr>
        <p:spPr bwMode="auto">
          <a:xfrm>
            <a:off x="1600200" y="5943600"/>
            <a:ext cx="5524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algn="ctr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36: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 results in LFW</a:t>
            </a:r>
          </a:p>
        </p:txBody>
      </p:sp>
      <p:pic>
        <p:nvPicPr>
          <p:cNvPr id="55306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7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56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6605"/>
            <a:ext cx="7543800" cy="93259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4400" dirty="0" smtClean="0"/>
              <a:t>Expression Recognition: CK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518488-1FF7-493A-9C22-C7A0834F9387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042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CAD9833-DF10-4ADA-8F28-E4258CFD3F0C}" type="slidenum">
              <a:rPr kumimoji="0" lang="en-US" altLang="zh-TW" smtClean="0">
                <a:solidFill>
                  <a:srgbClr val="7B9899"/>
                </a:solidFill>
              </a:rPr>
              <a:pPr/>
              <a:t>91</a:t>
            </a:fld>
            <a:endParaRPr kumimoji="0" lang="en-US" altLang="zh-TW" smtClean="0">
              <a:solidFill>
                <a:srgbClr val="7B9899"/>
              </a:solidFill>
            </a:endParaRPr>
          </a:p>
        </p:txBody>
      </p:sp>
      <p:pic>
        <p:nvPicPr>
          <p:cNvPr id="60458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59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068" y="1219200"/>
            <a:ext cx="69818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8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400" dirty="0" smtClean="0"/>
              <a:t>Expression Recognition: CK</a:t>
            </a:r>
            <a:endParaRPr lang="en-US" sz="4400" dirty="0"/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 typeface="Wingdings 2" panose="05020102010507070707" pitchFamily="18" charset="2"/>
              <a:buNone/>
            </a:pPr>
            <a:r>
              <a:rPr lang="en-US" altLang="en-US" sz="2400" dirty="0" smtClean="0"/>
              <a:t> Table II: Confusion matrix of DTCTH for 6 class expression recognition rate in 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2BAB72-D865-4F17-A562-B6ED9938F125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042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CAD9833-DF10-4ADA-8F28-E4258CFD3F0C}" type="slidenum">
              <a:rPr kumimoji="0" lang="en-US" altLang="zh-TW" smtClean="0">
                <a:solidFill>
                  <a:srgbClr val="7B9899"/>
                </a:solidFill>
              </a:rPr>
              <a:pPr/>
              <a:t>92</a:t>
            </a:fld>
            <a:endParaRPr kumimoji="0" lang="en-US" altLang="zh-TW" smtClean="0">
              <a:solidFill>
                <a:srgbClr val="7B9899"/>
              </a:solidFill>
            </a:endParaRPr>
          </a:p>
        </p:txBody>
      </p:sp>
      <p:pic>
        <p:nvPicPr>
          <p:cNvPr id="60458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59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667000"/>
            <a:ext cx="702609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400" dirty="0" smtClean="0"/>
              <a:t>Expression Recognition: CK</a:t>
            </a:r>
            <a:endParaRPr lang="en-US" sz="4400" dirty="0"/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 typeface="Wingdings 2" panose="05020102010507070707" pitchFamily="18" charset="2"/>
              <a:buNone/>
            </a:pPr>
            <a:r>
              <a:rPr lang="en-US" altLang="en-US" sz="2400" dirty="0" smtClean="0"/>
              <a:t> Table II: Confusion matrix of DTCTH for 7 class expression recognition rate in 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C23D0D-E5A2-4429-99F7-0B5D455895AA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042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CAD9833-DF10-4ADA-8F28-E4258CFD3F0C}" type="slidenum">
              <a:rPr kumimoji="0" lang="en-US" altLang="zh-TW" smtClean="0">
                <a:solidFill>
                  <a:srgbClr val="7B9899"/>
                </a:solidFill>
              </a:rPr>
              <a:pPr/>
              <a:t>93</a:t>
            </a:fld>
            <a:endParaRPr kumimoji="0" lang="en-US" altLang="zh-TW" smtClean="0">
              <a:solidFill>
                <a:srgbClr val="7B9899"/>
              </a:solidFill>
            </a:endParaRPr>
          </a:p>
        </p:txBody>
      </p:sp>
      <p:pic>
        <p:nvPicPr>
          <p:cNvPr id="60458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59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712720"/>
            <a:ext cx="7689418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9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4400" dirty="0" smtClean="0"/>
              <a:t>Expression Recognition: CK+</a:t>
            </a:r>
            <a:endParaRPr lang="en-US" sz="4400" dirty="0"/>
          </a:p>
        </p:txBody>
      </p:sp>
      <p:sp>
        <p:nvSpPr>
          <p:cNvPr id="604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 typeface="Wingdings 2" panose="05020102010507070707" pitchFamily="18" charset="2"/>
              <a:buNone/>
            </a:pPr>
            <a:r>
              <a:rPr lang="en-US" altLang="en-US" sz="2400" dirty="0" smtClean="0"/>
              <a:t> Table II: Confusion matrix of DTCTH for 7 class expression recognition rate in CK+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EDB0A19-16EE-43DA-83B9-F38A56604BD6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042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fld id="{ACAD9833-DF10-4ADA-8F28-E4258CFD3F0C}" type="slidenum">
              <a:rPr kumimoji="0" lang="en-US" altLang="zh-TW" smtClean="0">
                <a:solidFill>
                  <a:srgbClr val="7B9899"/>
                </a:solidFill>
              </a:rPr>
              <a:pPr/>
              <a:t>94</a:t>
            </a:fld>
            <a:endParaRPr kumimoji="0" lang="en-US" altLang="zh-TW" smtClean="0">
              <a:solidFill>
                <a:srgbClr val="7B9899"/>
              </a:solidFill>
            </a:endParaRPr>
          </a:p>
        </p:txBody>
      </p:sp>
      <p:pic>
        <p:nvPicPr>
          <p:cNvPr id="60458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59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733674"/>
            <a:ext cx="7998765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2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237396"/>
          </a:xfrm>
        </p:spPr>
        <p:txBody>
          <a:bodyPr>
            <a:normAutofit/>
          </a:bodyPr>
          <a:lstStyle/>
          <a:p>
            <a:r>
              <a:rPr lang="en-US" sz="4400" dirty="0" smtClean="0"/>
              <a:t>Leaf Classification: Swedish Leaf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AE3461-C3B2-4693-B9FF-C4CE2941EE8A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95</a:t>
            </a:fld>
            <a:endParaRPr lang="en-US" altLang="zh-TW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2" y="1781174"/>
            <a:ext cx="5089143" cy="4572000"/>
          </a:xfrm>
          <a:prstGeom prst="rect">
            <a:avLst/>
          </a:prstGeom>
        </p:spPr>
      </p:pic>
      <p:pic>
        <p:nvPicPr>
          <p:cNvPr id="9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53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Scene Classification: RGB NIR Scene 9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D8DF9F-F188-4070-854B-E3A690C7504C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96</a:t>
            </a:fld>
            <a:endParaRPr lang="en-US" altLang="zh-TW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905000"/>
            <a:ext cx="5200200" cy="4114800"/>
          </a:xfrm>
          <a:prstGeom prst="rect">
            <a:avLst/>
          </a:prstGeom>
        </p:spPr>
      </p:pic>
      <p:pic>
        <p:nvPicPr>
          <p:cNvPr id="9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30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Garments Texture Classification: Fashion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17AB008-964D-4418-955B-365F7DA0E1E0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97</a:t>
            </a:fld>
            <a:endParaRPr lang="en-US" altLang="zh-TW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759" y="2233611"/>
            <a:ext cx="4506062" cy="2834640"/>
          </a:xfrm>
          <a:prstGeom prst="rect">
            <a:avLst/>
          </a:prstGeom>
        </p:spPr>
      </p:pic>
      <p:pic>
        <p:nvPicPr>
          <p:cNvPr id="9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923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Garments Texture Classification: Clothing Attribute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16435F-ED5D-4818-937B-373DDB2EDF1E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98</a:t>
            </a:fld>
            <a:endParaRPr lang="en-US" altLang="zh-TW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057400"/>
            <a:ext cx="4738393" cy="2651760"/>
          </a:xfrm>
          <a:prstGeom prst="rect">
            <a:avLst/>
          </a:prstGeom>
        </p:spPr>
      </p:pic>
      <p:pic>
        <p:nvPicPr>
          <p:cNvPr id="9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89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Texture Classification: FMD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CE22C1-F33B-46F3-877B-04615C6C5093}" type="datetime1">
              <a:rPr lang="en-US" altLang="zh-TW" smtClean="0"/>
              <a:t>5/23/2016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Designing Feature Descriptor for Image Classification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0F4F35-2A9F-467F-83C3-19491ADACE92}" type="slidenum">
              <a:rPr lang="en-US" altLang="zh-TW" smtClean="0"/>
              <a:pPr>
                <a:defRPr/>
              </a:pPr>
              <a:t>99</a:t>
            </a:fld>
            <a:endParaRPr lang="en-US" altLang="zh-TW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133600"/>
            <a:ext cx="4582681" cy="3017520"/>
          </a:xfrm>
          <a:prstGeom prst="rect">
            <a:avLst/>
          </a:prstGeom>
        </p:spPr>
      </p:pic>
      <p:pic>
        <p:nvPicPr>
          <p:cNvPr id="9" name="Picture 8" descr="https://encrypted-tbn1.gstatic.com/images?q=tbn:ANd9GcRcfc__Utsl61mWlK36zuEpuEJsmEKu-O-HwrBS1shJopzYp5j6Mj6oKp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2013" cy="46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upload.wikimedia.org/wikipedia/en/thumb/c/cb/Dhaka_University_logo.svg/805px-Dhaka_University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200" y="152400"/>
            <a:ext cx="560388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630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6292</TotalTime>
  <Words>3544</Words>
  <Application>Microsoft Office PowerPoint</Application>
  <PresentationFormat>On-screen Show (4:3)</PresentationFormat>
  <Paragraphs>1045</Paragraphs>
  <Slides>101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2" baseType="lpstr">
      <vt:lpstr>新細明體</vt:lpstr>
      <vt:lpstr>Arial</vt:lpstr>
      <vt:lpstr>Calibri</vt:lpstr>
      <vt:lpstr>Calibri Light</vt:lpstr>
      <vt:lpstr>Cambria Math</vt:lpstr>
      <vt:lpstr>CMR12</vt:lpstr>
      <vt:lpstr>Courier New</vt:lpstr>
      <vt:lpstr>Times New Roman</vt:lpstr>
      <vt:lpstr>Wingdings</vt:lpstr>
      <vt:lpstr>Wingdings 2</vt:lpstr>
      <vt:lpstr>Retrospect</vt:lpstr>
      <vt:lpstr>Designing Feature Descriptor for Image Classification </vt:lpstr>
      <vt:lpstr>PowerPoint Presentation</vt:lpstr>
      <vt:lpstr>PowerPoint Presentation</vt:lpstr>
      <vt:lpstr>Introduction</vt:lpstr>
      <vt:lpstr>Scope</vt:lpstr>
      <vt:lpstr>Applications</vt:lpstr>
      <vt:lpstr>General Framework</vt:lpstr>
      <vt:lpstr>General Framework</vt:lpstr>
      <vt:lpstr>Desired Properties</vt:lpstr>
      <vt:lpstr>Existing Works</vt:lpstr>
      <vt:lpstr>Problem Specification: gradient based techniques </vt:lpstr>
      <vt:lpstr>Problem Specification: LBP/ CENTRIST</vt:lpstr>
      <vt:lpstr>Problem Specification: LBP/ CENTRIST</vt:lpstr>
      <vt:lpstr>Problem Specification: LBP/ CENTRIST</vt:lpstr>
      <vt:lpstr>Problem Specification: LBP/ CENTRIST</vt:lpstr>
      <vt:lpstr>Problem Specification: LBP/ CENTRIST</vt:lpstr>
      <vt:lpstr>Problem Specification: LBP/ CENTRIST</vt:lpstr>
      <vt:lpstr>Problem Specification: LBP/ CENTRIST</vt:lpstr>
      <vt:lpstr>Problem Specification: LBP/ CENTRIST</vt:lpstr>
      <vt:lpstr>Problem Specification: LBP/ CENTRIST</vt:lpstr>
      <vt:lpstr>Problem Specification: LBP/ CENTRIST</vt:lpstr>
      <vt:lpstr>Problem Specification: LBP based techniques</vt:lpstr>
      <vt:lpstr>Problem Specification: LBP based techniques</vt:lpstr>
      <vt:lpstr>Solution Direction</vt:lpstr>
      <vt:lpstr>Noise Adaptive Binary Pattern (NABP) </vt:lpstr>
      <vt:lpstr>NABP: Threshold Selection</vt:lpstr>
      <vt:lpstr>NABP: Threshold Selection</vt:lpstr>
      <vt:lpstr>NABP</vt:lpstr>
      <vt:lpstr>NABP</vt:lpstr>
      <vt:lpstr>NABP</vt:lpstr>
      <vt:lpstr>NABP</vt:lpstr>
      <vt:lpstr>NABP</vt:lpstr>
      <vt:lpstr>NABP</vt:lpstr>
      <vt:lpstr>NABP</vt:lpstr>
      <vt:lpstr>NABP</vt:lpstr>
      <vt:lpstr>NABP</vt:lpstr>
      <vt:lpstr>NABP</vt:lpstr>
      <vt:lpstr>NABP</vt:lpstr>
      <vt:lpstr>Properties of NABP: Discriminating Ability</vt:lpstr>
      <vt:lpstr>Properties of NABP: Discriminating Ability</vt:lpstr>
      <vt:lpstr>Properties of NABP: Discriminating Ability</vt:lpstr>
      <vt:lpstr>Properties of NABP: Noise Adaptive</vt:lpstr>
      <vt:lpstr>Properties of NABP: Noise Adaptive</vt:lpstr>
      <vt:lpstr>Limitation of NABP</vt:lpstr>
      <vt:lpstr>Discriminating Ternary Census Transform Histogram (DTCTH) </vt:lpstr>
      <vt:lpstr>DTCTH: Threshold Selection</vt:lpstr>
      <vt:lpstr>DTCTH</vt:lpstr>
      <vt:lpstr>DTCTH</vt:lpstr>
      <vt:lpstr>Properties of DTCTH</vt:lpstr>
      <vt:lpstr>Properties of DTCTH</vt:lpstr>
      <vt:lpstr>Limitation of DTCTH</vt:lpstr>
      <vt:lpstr>Multi-channel Complementary Census Transform (MCCT) </vt:lpstr>
      <vt:lpstr>Analysis on Complementary Information</vt:lpstr>
      <vt:lpstr>Analysis on Complementary Information</vt:lpstr>
      <vt:lpstr>Analysis on Complementary Information</vt:lpstr>
      <vt:lpstr>Analysis on Complementary Information</vt:lpstr>
      <vt:lpstr>MCCT</vt:lpstr>
      <vt:lpstr>Properties of MCCT: Discriminating Ability</vt:lpstr>
      <vt:lpstr>Limitation of MCCT</vt:lpstr>
      <vt:lpstr>Local Quaternary Census Transform (LQCT) </vt:lpstr>
      <vt:lpstr>LQCT</vt:lpstr>
      <vt:lpstr>LQCT</vt:lpstr>
      <vt:lpstr>Multi-channel LQCT (mLQCT)</vt:lpstr>
      <vt:lpstr>Experimental Analysis</vt:lpstr>
      <vt:lpstr>Implementation Details</vt:lpstr>
      <vt:lpstr>Experimental Evaluation: Dataset</vt:lpstr>
      <vt:lpstr>Experimental Evaluation: Dataset</vt:lpstr>
      <vt:lpstr>Experimental Evaluation: Dataset</vt:lpstr>
      <vt:lpstr>Experimental Evaluation: Dataset</vt:lpstr>
      <vt:lpstr>Comparison of Computational Overhead (Avg. Computation Time)</vt:lpstr>
      <vt:lpstr>Face Recognition: LFW View2</vt:lpstr>
      <vt:lpstr>Expression Recognition: CK+</vt:lpstr>
      <vt:lpstr>Gender Classification: LFW</vt:lpstr>
      <vt:lpstr>Object Classification: Caltech 101</vt:lpstr>
      <vt:lpstr>Object Classification: Caltech 256</vt:lpstr>
      <vt:lpstr>Scene Classification: Indoor 67</vt:lpstr>
      <vt:lpstr>Scene Classification: OT Scene</vt:lpstr>
      <vt:lpstr>Scene Classification: Scene 15</vt:lpstr>
      <vt:lpstr>Event Classification: UIUC Sports Event</vt:lpstr>
      <vt:lpstr>Flower Classification: Oxford Flower 102</vt:lpstr>
      <vt:lpstr>Aerial Image Classification: Land-Use 21</vt:lpstr>
      <vt:lpstr>Scene Classification: SUN 397</vt:lpstr>
      <vt:lpstr>Conclusion and Future Work</vt:lpstr>
      <vt:lpstr>Publications</vt:lpstr>
      <vt:lpstr>References</vt:lpstr>
      <vt:lpstr>References</vt:lpstr>
      <vt:lpstr>Any Question?</vt:lpstr>
      <vt:lpstr>Thank You</vt:lpstr>
      <vt:lpstr>Appendix</vt:lpstr>
      <vt:lpstr>Face Recognition</vt:lpstr>
      <vt:lpstr>Expression Recognition: CK</vt:lpstr>
      <vt:lpstr>Expression Recognition: CK</vt:lpstr>
      <vt:lpstr>Expression Recognition: CK</vt:lpstr>
      <vt:lpstr>Expression Recognition: CK+</vt:lpstr>
      <vt:lpstr>Leaf Classification: Swedish Leaf</vt:lpstr>
      <vt:lpstr>Scene Classification: RGB NIR Scene 9</vt:lpstr>
      <vt:lpstr>Garments Texture Classification: Fashion</vt:lpstr>
      <vt:lpstr>Garments Texture Classification: Clothing Attribute</vt:lpstr>
      <vt:lpstr>Texture Classification: FMD</vt:lpstr>
      <vt:lpstr>Texture Classification: K’th Tips</vt:lpstr>
      <vt:lpstr>Skin Disease Classification: 3-Skin Disease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Mostafijur Rahman</dc:creator>
  <cp:lastModifiedBy>Mostafijur Rahman</cp:lastModifiedBy>
  <cp:revision>673</cp:revision>
  <cp:lastPrinted>1601-01-01T00:00:00Z</cp:lastPrinted>
  <dcterms:created xsi:type="dcterms:W3CDTF">1601-01-01T00:00:00Z</dcterms:created>
  <dcterms:modified xsi:type="dcterms:W3CDTF">2016-05-23T14:32:29Z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